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08557" y="-6908"/>
            <a:ext cx="632688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0359" y="1555749"/>
            <a:ext cx="8463280" cy="4116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8082" y="461899"/>
            <a:ext cx="6705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NAZISM </a:t>
            </a:r>
            <a:r>
              <a:rPr sz="4400" dirty="0"/>
              <a:t>AND RISE </a:t>
            </a:r>
            <a:r>
              <a:rPr sz="4400" spc="-5" dirty="0"/>
              <a:t>OF</a:t>
            </a:r>
            <a:r>
              <a:rPr sz="4400" spc="-50" dirty="0"/>
              <a:t> </a:t>
            </a:r>
            <a:r>
              <a:rPr sz="4400" dirty="0"/>
              <a:t>HITLER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0" y="1714498"/>
            <a:ext cx="9144000" cy="514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61210" marR="5080" indent="-204914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1.4 </a:t>
            </a:r>
            <a:r>
              <a:rPr spc="-10" dirty="0"/>
              <a:t>POLITICAL CONDITIONS </a:t>
            </a:r>
            <a:r>
              <a:rPr spc="-5" dirty="0"/>
              <a:t>IN  </a:t>
            </a:r>
            <a:r>
              <a:rPr spc="-10" dirty="0"/>
              <a:t>GERMANY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1715465"/>
            <a:ext cx="8783320" cy="345567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118745" indent="-342900">
              <a:lnSpc>
                <a:spcPct val="900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1. </a:t>
            </a:r>
            <a:r>
              <a:rPr sz="3000" spc="-15" dirty="0">
                <a:latin typeface="Calibri"/>
                <a:cs typeface="Calibri"/>
              </a:rPr>
              <a:t>People </a:t>
            </a:r>
            <a:r>
              <a:rPr sz="3000" dirty="0">
                <a:latin typeface="Calibri"/>
                <a:cs typeface="Calibri"/>
              </a:rPr>
              <a:t>in </a:t>
            </a:r>
            <a:r>
              <a:rPr sz="3000" spc="-10" dirty="0">
                <a:latin typeface="Calibri"/>
                <a:cs typeface="Calibri"/>
              </a:rPr>
              <a:t>Berlin(now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capital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Germany) </a:t>
            </a:r>
            <a:r>
              <a:rPr sz="3000" dirty="0">
                <a:latin typeface="Calibri"/>
                <a:cs typeface="Calibri"/>
              </a:rPr>
              <a:t>made a  </a:t>
            </a:r>
            <a:r>
              <a:rPr sz="3000" spc="-15" dirty="0">
                <a:latin typeface="Calibri"/>
                <a:cs typeface="Calibri"/>
              </a:rPr>
              <a:t>rally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10" dirty="0">
                <a:latin typeface="Calibri"/>
                <a:cs typeface="Calibri"/>
              </a:rPr>
              <a:t>Soviet </a:t>
            </a:r>
            <a:r>
              <a:rPr sz="3000" spc="-5" dirty="0">
                <a:latin typeface="Calibri"/>
                <a:cs typeface="Calibri"/>
              </a:rPr>
              <a:t>Style </a:t>
            </a:r>
            <a:r>
              <a:rPr sz="3000" spc="-10" dirty="0">
                <a:latin typeface="Calibri"/>
                <a:cs typeface="Calibri"/>
              </a:rPr>
              <a:t>Governance. </a:t>
            </a:r>
            <a:r>
              <a:rPr sz="3000" dirty="0">
                <a:latin typeface="Calibri"/>
                <a:cs typeface="Calibri"/>
              </a:rPr>
              <a:t>It is </a:t>
            </a:r>
            <a:r>
              <a:rPr sz="3000" spc="-15" dirty="0">
                <a:latin typeface="Calibri"/>
                <a:cs typeface="Calibri"/>
              </a:rPr>
              <a:t>government  formed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Soviets(workers) </a:t>
            </a:r>
            <a:r>
              <a:rPr sz="3000" spc="-30" dirty="0">
                <a:latin typeface="Calibri"/>
                <a:cs typeface="Calibri"/>
              </a:rPr>
              <a:t>like </a:t>
            </a:r>
            <a:r>
              <a:rPr sz="3000" spc="-10" dirty="0">
                <a:latin typeface="Calibri"/>
                <a:cs typeface="Calibri"/>
              </a:rPr>
              <a:t>Bolsheviks. </a:t>
            </a:r>
            <a:r>
              <a:rPr sz="3000" spc="-15" dirty="0">
                <a:latin typeface="Calibri"/>
                <a:cs typeface="Calibri"/>
              </a:rPr>
              <a:t>There rally  was </a:t>
            </a:r>
            <a:r>
              <a:rPr sz="3000" spc="-10" dirty="0">
                <a:latin typeface="Calibri"/>
                <a:cs typeface="Calibri"/>
              </a:rPr>
              <a:t>called Spartacist</a:t>
            </a:r>
            <a:r>
              <a:rPr sz="3000" spc="-5" dirty="0">
                <a:latin typeface="Calibri"/>
                <a:cs typeface="Calibri"/>
              </a:rPr>
              <a:t> League.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ts val="324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35" dirty="0">
                <a:latin typeface="Calibri"/>
                <a:cs typeface="Calibri"/>
              </a:rPr>
              <a:t>2.Those </a:t>
            </a:r>
            <a:r>
              <a:rPr sz="3000" spc="-5" dirty="0">
                <a:latin typeface="Calibri"/>
                <a:cs typeface="Calibri"/>
              </a:rPr>
              <a:t>opposed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dirty="0">
                <a:latin typeface="Calibri"/>
                <a:cs typeface="Calibri"/>
              </a:rPr>
              <a:t>this </a:t>
            </a:r>
            <a:r>
              <a:rPr sz="3000" spc="-5" dirty="0">
                <a:latin typeface="Calibri"/>
                <a:cs typeface="Calibri"/>
              </a:rPr>
              <a:t>met in </a:t>
            </a:r>
            <a:r>
              <a:rPr sz="3000" spc="-25" dirty="0">
                <a:latin typeface="Calibri"/>
                <a:cs typeface="Calibri"/>
              </a:rPr>
              <a:t>Weimar </a:t>
            </a:r>
            <a:r>
              <a:rPr sz="3000" spc="-5" dirty="0">
                <a:latin typeface="Calibri"/>
                <a:cs typeface="Calibri"/>
              </a:rPr>
              <a:t>demanding  </a:t>
            </a:r>
            <a:r>
              <a:rPr sz="3000" spc="-15" dirty="0">
                <a:latin typeface="Calibri"/>
                <a:cs typeface="Calibri"/>
              </a:rPr>
              <a:t>democratic </a:t>
            </a:r>
            <a:r>
              <a:rPr sz="3000" spc="-20" dirty="0">
                <a:latin typeface="Calibri"/>
                <a:cs typeface="Calibri"/>
              </a:rPr>
              <a:t>form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government. They formed </a:t>
            </a:r>
            <a:r>
              <a:rPr sz="3000" dirty="0">
                <a:latin typeface="Calibri"/>
                <a:cs typeface="Calibri"/>
              </a:rPr>
              <a:t>a  </a:t>
            </a:r>
            <a:r>
              <a:rPr sz="3000" spc="-15" dirty="0">
                <a:latin typeface="Calibri"/>
                <a:cs typeface="Calibri"/>
              </a:rPr>
              <a:t>organisation </a:t>
            </a:r>
            <a:r>
              <a:rPr sz="3000" spc="-5" dirty="0">
                <a:latin typeface="Calibri"/>
                <a:cs typeface="Calibri"/>
              </a:rPr>
              <a:t>called </a:t>
            </a:r>
            <a:r>
              <a:rPr sz="3000" spc="-15" dirty="0">
                <a:latin typeface="Calibri"/>
                <a:cs typeface="Calibri"/>
              </a:rPr>
              <a:t>Free </a:t>
            </a:r>
            <a:r>
              <a:rPr sz="3000" spc="-10" dirty="0">
                <a:latin typeface="Calibri"/>
                <a:cs typeface="Calibri"/>
              </a:rPr>
              <a:t>Corps.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Spartacists </a:t>
            </a:r>
            <a:r>
              <a:rPr sz="3000" spc="-20" dirty="0">
                <a:latin typeface="Calibri"/>
                <a:cs typeface="Calibri"/>
              </a:rPr>
              <a:t>found </a:t>
            </a:r>
            <a:r>
              <a:rPr sz="3000" dirty="0">
                <a:latin typeface="Calibri"/>
                <a:cs typeface="Calibri"/>
              </a:rPr>
              <a:t>a  </a:t>
            </a:r>
            <a:r>
              <a:rPr sz="3000" spc="-10" dirty="0">
                <a:latin typeface="Calibri"/>
                <a:cs typeface="Calibri"/>
              </a:rPr>
              <a:t>Communist </a:t>
            </a:r>
            <a:r>
              <a:rPr sz="3000" spc="-15" dirty="0">
                <a:latin typeface="Calibri"/>
                <a:cs typeface="Calibri"/>
              </a:rPr>
              <a:t>Party </a:t>
            </a:r>
            <a:r>
              <a:rPr sz="3000" spc="-5" dirty="0">
                <a:latin typeface="Calibri"/>
                <a:cs typeface="Calibri"/>
              </a:rPr>
              <a:t>of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-35" dirty="0">
                <a:latin typeface="Calibri"/>
                <a:cs typeface="Calibri"/>
              </a:rPr>
              <a:t>Germany.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165303"/>
            <a:ext cx="5627370" cy="595249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355600" marR="417195" indent="-342900">
              <a:lnSpc>
                <a:spcPts val="2590"/>
              </a:lnSpc>
              <a:spcBef>
                <a:spcPts val="7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35" dirty="0">
                <a:latin typeface="Calibri"/>
                <a:cs typeface="Calibri"/>
              </a:rPr>
              <a:t>3.These </a:t>
            </a:r>
            <a:r>
              <a:rPr sz="2700" spc="-10" dirty="0">
                <a:latin typeface="Calibri"/>
                <a:cs typeface="Calibri"/>
              </a:rPr>
              <a:t>political conditions </a:t>
            </a:r>
            <a:r>
              <a:rPr sz="2700" dirty="0">
                <a:latin typeface="Calibri"/>
                <a:cs typeface="Calibri"/>
              </a:rPr>
              <a:t>arised  </a:t>
            </a:r>
            <a:r>
              <a:rPr sz="2700" spc="-5" dirty="0">
                <a:latin typeface="Calibri"/>
                <a:cs typeface="Calibri"/>
              </a:rPr>
              <a:t>due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economic </a:t>
            </a:r>
            <a:r>
              <a:rPr sz="2700" spc="-5" dirty="0">
                <a:latin typeface="Calibri"/>
                <a:cs typeface="Calibri"/>
              </a:rPr>
              <a:t>crisis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30" dirty="0">
                <a:latin typeface="Calibri"/>
                <a:cs typeface="Calibri"/>
              </a:rPr>
              <a:t> Germany.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ts val="2590"/>
              </a:lnSpc>
              <a:spcBef>
                <a:spcPts val="6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5" dirty="0">
                <a:latin typeface="Calibri"/>
                <a:cs typeface="Calibri"/>
              </a:rPr>
              <a:t>4.Germany </a:t>
            </a:r>
            <a:r>
              <a:rPr sz="2700" spc="-10" dirty="0">
                <a:latin typeface="Calibri"/>
                <a:cs typeface="Calibri"/>
              </a:rPr>
              <a:t>took </a:t>
            </a:r>
            <a:r>
              <a:rPr sz="2700" dirty="0">
                <a:latin typeface="Calibri"/>
                <a:cs typeface="Calibri"/>
              </a:rPr>
              <a:t>loans </a:t>
            </a:r>
            <a:r>
              <a:rPr sz="2700" spc="-5" dirty="0">
                <a:latin typeface="Calibri"/>
                <a:cs typeface="Calibri"/>
              </a:rPr>
              <a:t>fighting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spc="-15" dirty="0">
                <a:latin typeface="Calibri"/>
                <a:cs typeface="Calibri"/>
              </a:rPr>
              <a:t>war 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20" dirty="0">
                <a:latin typeface="Calibri"/>
                <a:cs typeface="Calibri"/>
              </a:rPr>
              <a:t>repay </a:t>
            </a:r>
            <a:r>
              <a:rPr sz="2700" dirty="0">
                <a:latin typeface="Calibri"/>
                <a:cs typeface="Calibri"/>
              </a:rPr>
              <a:t>the loan </a:t>
            </a:r>
            <a:r>
              <a:rPr sz="2700" spc="-5" dirty="0">
                <a:latin typeface="Calibri"/>
                <a:cs typeface="Calibri"/>
              </a:rPr>
              <a:t>back </a:t>
            </a:r>
            <a:r>
              <a:rPr sz="2700" dirty="0">
                <a:latin typeface="Calibri"/>
                <a:cs typeface="Calibri"/>
              </a:rPr>
              <a:t>in the  </a:t>
            </a:r>
            <a:r>
              <a:rPr sz="2700" spc="-20" dirty="0">
                <a:latin typeface="Calibri"/>
                <a:cs typeface="Calibri"/>
              </a:rPr>
              <a:t>form </a:t>
            </a:r>
            <a:r>
              <a:rPr sz="2700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gold. </a:t>
            </a:r>
            <a:r>
              <a:rPr sz="2700" spc="-5" dirty="0">
                <a:latin typeface="Calibri"/>
                <a:cs typeface="Calibri"/>
              </a:rPr>
              <a:t>Some </a:t>
            </a:r>
            <a:r>
              <a:rPr sz="2700" spc="-10" dirty="0">
                <a:latin typeface="Calibri"/>
                <a:cs typeface="Calibri"/>
              </a:rPr>
              <a:t>gold reserves 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5" dirty="0">
                <a:latin typeface="Calibri"/>
                <a:cs typeface="Calibri"/>
              </a:rPr>
              <a:t>already occupied </a:t>
            </a:r>
            <a:r>
              <a:rPr sz="2700" spc="-10" dirty="0">
                <a:latin typeface="Calibri"/>
                <a:cs typeface="Calibri"/>
              </a:rPr>
              <a:t>by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Allies.</a:t>
            </a:r>
            <a:endParaRPr sz="2700">
              <a:latin typeface="Calibri"/>
              <a:cs typeface="Calibri"/>
            </a:endParaRPr>
          </a:p>
          <a:p>
            <a:pPr marL="355600" marR="28575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5" dirty="0">
                <a:latin typeface="Calibri"/>
                <a:cs typeface="Calibri"/>
              </a:rPr>
              <a:t>5.Germany refused to </a:t>
            </a:r>
            <a:r>
              <a:rPr sz="2700" spc="-20" dirty="0">
                <a:latin typeface="Calibri"/>
                <a:cs typeface="Calibri"/>
              </a:rPr>
              <a:t>pay  </a:t>
            </a:r>
            <a:r>
              <a:rPr sz="2700" spc="-10" dirty="0">
                <a:latin typeface="Calibri"/>
                <a:cs typeface="Calibri"/>
              </a:rPr>
              <a:t>compensation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French after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-9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lost 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80" dirty="0">
                <a:latin typeface="Calibri"/>
                <a:cs typeface="Calibri"/>
              </a:rPr>
              <a:t>war. </a:t>
            </a:r>
            <a:r>
              <a:rPr sz="2700" spc="-10" dirty="0">
                <a:latin typeface="Calibri"/>
                <a:cs typeface="Calibri"/>
              </a:rPr>
              <a:t>French </a:t>
            </a:r>
            <a:r>
              <a:rPr sz="2700" spc="-5" dirty="0">
                <a:latin typeface="Calibri"/>
                <a:cs typeface="Calibri"/>
              </a:rPr>
              <a:t>occupied </a:t>
            </a:r>
            <a:r>
              <a:rPr sz="2700" dirty="0">
                <a:latin typeface="Calibri"/>
                <a:cs typeface="Calibri"/>
              </a:rPr>
              <a:t>their  </a:t>
            </a:r>
            <a:r>
              <a:rPr sz="2700" spc="-10" dirty="0">
                <a:latin typeface="Calibri"/>
                <a:cs typeface="Calibri"/>
              </a:rPr>
              <a:t>famous industrial </a:t>
            </a:r>
            <a:r>
              <a:rPr sz="2700" spc="-15" dirty="0">
                <a:latin typeface="Calibri"/>
                <a:cs typeface="Calibri"/>
              </a:rPr>
              <a:t>area </a:t>
            </a:r>
            <a:r>
              <a:rPr sz="2700" spc="-5" dirty="0">
                <a:latin typeface="Calibri"/>
                <a:cs typeface="Calibri"/>
              </a:rPr>
              <a:t>called Ruhr  </a:t>
            </a:r>
            <a:r>
              <a:rPr sz="2700" spc="-10" dirty="0">
                <a:latin typeface="Calibri"/>
                <a:cs typeface="Calibri"/>
              </a:rPr>
              <a:t>coal </a:t>
            </a:r>
            <a:r>
              <a:rPr sz="2700" spc="-5" dirty="0">
                <a:latin typeface="Calibri"/>
                <a:cs typeface="Calibri"/>
              </a:rPr>
              <a:t>field.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5" dirty="0">
                <a:latin typeface="Calibri"/>
                <a:cs typeface="Calibri"/>
              </a:rPr>
              <a:t>6.Germany </a:t>
            </a:r>
            <a:r>
              <a:rPr sz="2700" spc="-20" dirty="0">
                <a:latin typeface="Calibri"/>
                <a:cs typeface="Calibri"/>
              </a:rPr>
              <a:t>started </a:t>
            </a:r>
            <a:r>
              <a:rPr sz="2700" spc="-5" dirty="0">
                <a:latin typeface="Calibri"/>
                <a:cs typeface="Calibri"/>
              </a:rPr>
              <a:t>paper </a:t>
            </a:r>
            <a:r>
              <a:rPr sz="2700" spc="-10" dirty="0">
                <a:latin typeface="Calibri"/>
                <a:cs typeface="Calibri"/>
              </a:rPr>
              <a:t>currency  after </a:t>
            </a:r>
            <a:r>
              <a:rPr sz="2700" spc="-5" dirty="0">
                <a:latin typeface="Calibri"/>
                <a:cs typeface="Calibri"/>
              </a:rPr>
              <a:t>they </a:t>
            </a:r>
            <a:r>
              <a:rPr sz="2700" spc="-10" dirty="0">
                <a:latin typeface="Calibri"/>
                <a:cs typeface="Calibri"/>
              </a:rPr>
              <a:t>lost </a:t>
            </a:r>
            <a:r>
              <a:rPr sz="2700" spc="-5" dirty="0">
                <a:latin typeface="Calibri"/>
                <a:cs typeface="Calibri"/>
              </a:rPr>
              <a:t>their </a:t>
            </a:r>
            <a:r>
              <a:rPr sz="2700" spc="-10" dirty="0">
                <a:latin typeface="Calibri"/>
                <a:cs typeface="Calibri"/>
              </a:rPr>
              <a:t>coal </a:t>
            </a:r>
            <a:r>
              <a:rPr sz="2700" spc="-5" dirty="0">
                <a:latin typeface="Calibri"/>
                <a:cs typeface="Calibri"/>
              </a:rPr>
              <a:t>field </a:t>
            </a:r>
            <a:r>
              <a:rPr sz="2700" spc="-15" dirty="0">
                <a:latin typeface="Calibri"/>
                <a:cs typeface="Calibri"/>
              </a:rPr>
              <a:t>to  </a:t>
            </a:r>
            <a:r>
              <a:rPr sz="2700" spc="-10" dirty="0">
                <a:latin typeface="Calibri"/>
                <a:cs typeface="Calibri"/>
              </a:rPr>
              <a:t>French. </a:t>
            </a:r>
            <a:r>
              <a:rPr sz="2700" spc="-5" dirty="0">
                <a:latin typeface="Calibri"/>
                <a:cs typeface="Calibri"/>
              </a:rPr>
              <a:t>Because of </a:t>
            </a:r>
            <a:r>
              <a:rPr sz="2700" dirty="0">
                <a:latin typeface="Calibri"/>
                <a:cs typeface="Calibri"/>
              </a:rPr>
              <a:t>its </a:t>
            </a:r>
            <a:r>
              <a:rPr sz="2700" spc="-5" dirty="0">
                <a:latin typeface="Calibri"/>
                <a:cs typeface="Calibri"/>
              </a:rPr>
              <a:t>paper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currency,  </a:t>
            </a:r>
            <a:r>
              <a:rPr sz="2700" dirty="0">
                <a:latin typeface="Calibri"/>
                <a:cs typeface="Calibri"/>
              </a:rPr>
              <a:t>its </a:t>
            </a:r>
            <a:r>
              <a:rPr sz="2700" spc="-10" dirty="0">
                <a:latin typeface="Calibri"/>
                <a:cs typeface="Calibri"/>
              </a:rPr>
              <a:t>value </a:t>
            </a:r>
            <a:r>
              <a:rPr sz="2700" spc="-5" dirty="0">
                <a:latin typeface="Calibri"/>
                <a:cs typeface="Calibri"/>
              </a:rPr>
              <a:t>of money </a:t>
            </a:r>
            <a:r>
              <a:rPr sz="2700" spc="-20" dirty="0">
                <a:latin typeface="Calibri"/>
                <a:cs typeface="Calibri"/>
              </a:rPr>
              <a:t>fell </a:t>
            </a:r>
            <a:r>
              <a:rPr sz="2700" dirty="0">
                <a:latin typeface="Calibri"/>
                <a:cs typeface="Calibri"/>
              </a:rPr>
              <a:t>and US </a:t>
            </a:r>
            <a:r>
              <a:rPr sz="2700" spc="-5" dirty="0">
                <a:latin typeface="Calibri"/>
                <a:cs typeface="Calibri"/>
              </a:rPr>
              <a:t>dollar  </a:t>
            </a:r>
            <a:r>
              <a:rPr sz="2700" spc="-20" dirty="0">
                <a:latin typeface="Calibri"/>
                <a:cs typeface="Calibri"/>
              </a:rPr>
              <a:t>rose from </a:t>
            </a:r>
            <a:r>
              <a:rPr sz="2700" dirty="0">
                <a:latin typeface="Calibri"/>
                <a:cs typeface="Calibri"/>
              </a:rPr>
              <a:t>24000 </a:t>
            </a:r>
            <a:r>
              <a:rPr sz="2700" spc="-10" dirty="0">
                <a:latin typeface="Calibri"/>
                <a:cs typeface="Calibri"/>
              </a:rPr>
              <a:t>marks </a:t>
            </a:r>
            <a:r>
              <a:rPr sz="2700" dirty="0">
                <a:latin typeface="Calibri"/>
                <a:cs typeface="Calibri"/>
              </a:rPr>
              <a:t>till  </a:t>
            </a:r>
            <a:r>
              <a:rPr sz="2700" spc="-5" dirty="0">
                <a:latin typeface="Calibri"/>
                <a:cs typeface="Calibri"/>
              </a:rPr>
              <a:t>98,860,000 </a:t>
            </a:r>
            <a:r>
              <a:rPr sz="2700" spc="-10" dirty="0">
                <a:latin typeface="Calibri"/>
                <a:cs typeface="Calibri"/>
              </a:rPr>
              <a:t>marks </a:t>
            </a:r>
            <a:r>
              <a:rPr sz="2700" dirty="0">
                <a:latin typeface="Calibri"/>
                <a:cs typeface="Calibri"/>
              </a:rPr>
              <a:t>till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40" dirty="0">
                <a:latin typeface="Calibri"/>
                <a:cs typeface="Calibri"/>
              </a:rPr>
              <a:t>December.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7400" y="0"/>
            <a:ext cx="32765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7340" y="388365"/>
            <a:ext cx="8261984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7. </a:t>
            </a:r>
            <a:r>
              <a:rPr sz="3200" spc="-10" dirty="0">
                <a:latin typeface="Calibri"/>
                <a:cs typeface="Calibri"/>
              </a:rPr>
              <a:t>Germany </a:t>
            </a:r>
            <a:r>
              <a:rPr sz="3200" spc="-5" dirty="0">
                <a:latin typeface="Calibri"/>
                <a:cs typeface="Calibri"/>
              </a:rPr>
              <a:t>carried this paper currency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10" dirty="0">
                <a:latin typeface="Calibri"/>
                <a:cs typeface="Calibri"/>
              </a:rPr>
              <a:t>even  </a:t>
            </a:r>
            <a:r>
              <a:rPr sz="3200" spc="-5" dirty="0">
                <a:latin typeface="Calibri"/>
                <a:cs typeface="Calibri"/>
              </a:rPr>
              <a:t>buying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loaf of bread. The prices 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things  increased and due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loss of </a:t>
            </a:r>
            <a:r>
              <a:rPr sz="3200" spc="-10" dirty="0">
                <a:latin typeface="Calibri"/>
                <a:cs typeface="Calibri"/>
              </a:rPr>
              <a:t>value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their  </a:t>
            </a:r>
            <a:r>
              <a:rPr sz="3200" spc="-30" dirty="0">
                <a:latin typeface="Calibri"/>
                <a:cs typeface="Calibri"/>
              </a:rPr>
              <a:t>currency, </a:t>
            </a:r>
            <a:r>
              <a:rPr sz="3200" spc="-5" dirty="0">
                <a:latin typeface="Calibri"/>
                <a:cs typeface="Calibri"/>
              </a:rPr>
              <a:t>this crisis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called </a:t>
            </a:r>
            <a:r>
              <a:rPr sz="3200" dirty="0">
                <a:latin typeface="Calibri"/>
                <a:cs typeface="Calibri"/>
              </a:rPr>
              <a:t>as </a:t>
            </a:r>
            <a:r>
              <a:rPr sz="3200" spc="-10" dirty="0">
                <a:latin typeface="Calibri"/>
                <a:cs typeface="Calibri"/>
              </a:rPr>
              <a:t>Hyperinflation </a:t>
            </a:r>
            <a:r>
              <a:rPr sz="3200" dirty="0">
                <a:latin typeface="Calibri"/>
                <a:cs typeface="Calibri"/>
              </a:rPr>
              <a:t>in  which </a:t>
            </a:r>
            <a:r>
              <a:rPr sz="3200" spc="-5" dirty="0">
                <a:latin typeface="Calibri"/>
                <a:cs typeface="Calibri"/>
              </a:rPr>
              <a:t>prices rise phenominially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high.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819399"/>
            <a:ext cx="5724144" cy="4038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67400" y="2819400"/>
            <a:ext cx="3055620" cy="373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6928" y="192150"/>
            <a:ext cx="281241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105" marR="5080" indent="-6604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1.5 </a:t>
            </a:r>
            <a:r>
              <a:rPr spc="-25" dirty="0">
                <a:solidFill>
                  <a:srgbClr val="000000"/>
                </a:solidFill>
              </a:rPr>
              <a:t>YEARS</a:t>
            </a:r>
            <a:r>
              <a:rPr spc="-7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OF  </a:t>
            </a:r>
            <a:r>
              <a:rPr spc="-15" dirty="0">
                <a:solidFill>
                  <a:srgbClr val="000000"/>
                </a:solidFill>
              </a:rPr>
              <a:t>DEPRESSION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1570990"/>
            <a:ext cx="5598795" cy="512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308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75" dirty="0">
                <a:latin typeface="Calibri"/>
                <a:cs typeface="Calibri"/>
              </a:rPr>
              <a:t>1.Year </a:t>
            </a:r>
            <a:r>
              <a:rPr sz="2700" spc="-5" dirty="0">
                <a:latin typeface="Calibri"/>
                <a:cs typeface="Calibri"/>
              </a:rPr>
              <a:t>1924-1928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15" dirty="0">
                <a:latin typeface="Calibri"/>
                <a:cs typeface="Calibri"/>
              </a:rPr>
              <a:t>stable </a:t>
            </a:r>
            <a:r>
              <a:rPr sz="2700" spc="-20" dirty="0">
                <a:latin typeface="Calibri"/>
                <a:cs typeface="Calibri"/>
              </a:rPr>
              <a:t>years</a:t>
            </a:r>
            <a:endParaRPr sz="2700">
              <a:latin typeface="Calibri"/>
              <a:cs typeface="Calibri"/>
            </a:endParaRPr>
          </a:p>
          <a:p>
            <a:pPr marL="355600" marR="243204">
              <a:lnSpc>
                <a:spcPts val="2920"/>
              </a:lnSpc>
              <a:spcBef>
                <a:spcPts val="200"/>
              </a:spcBef>
            </a:pPr>
            <a:r>
              <a:rPr sz="2700" spc="-10" dirty="0">
                <a:latin typeface="Calibri"/>
                <a:cs typeface="Calibri"/>
              </a:rPr>
              <a:t>.Germans got </a:t>
            </a:r>
            <a:r>
              <a:rPr sz="2700" spc="-5" dirty="0">
                <a:latin typeface="Calibri"/>
                <a:cs typeface="Calibri"/>
              </a:rPr>
              <a:t>short </a:t>
            </a:r>
            <a:r>
              <a:rPr sz="2700" spc="-10" dirty="0">
                <a:latin typeface="Calibri"/>
                <a:cs typeface="Calibri"/>
              </a:rPr>
              <a:t>term </a:t>
            </a:r>
            <a:r>
              <a:rPr sz="2700" dirty="0">
                <a:latin typeface="Calibri"/>
                <a:cs typeface="Calibri"/>
              </a:rPr>
              <a:t>loans </a:t>
            </a:r>
            <a:r>
              <a:rPr sz="2700" spc="-20" dirty="0">
                <a:latin typeface="Calibri"/>
                <a:cs typeface="Calibri"/>
              </a:rPr>
              <a:t>from  </a:t>
            </a:r>
            <a:r>
              <a:rPr sz="2700" spc="-10" dirty="0">
                <a:latin typeface="Calibri"/>
                <a:cs typeface="Calibri"/>
              </a:rPr>
              <a:t>USA.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3080"/>
              </a:lnSpc>
              <a:spcBef>
                <a:spcPts val="2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2.In </a:t>
            </a:r>
            <a:r>
              <a:rPr sz="2700" spc="-5" dirty="0">
                <a:latin typeface="Calibri"/>
                <a:cs typeface="Calibri"/>
              </a:rPr>
              <a:t>1929,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30" dirty="0">
                <a:latin typeface="Calibri"/>
                <a:cs typeface="Calibri"/>
              </a:rPr>
              <a:t>Wall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Street</a:t>
            </a:r>
            <a:endParaRPr sz="2700">
              <a:latin typeface="Calibri"/>
              <a:cs typeface="Calibri"/>
            </a:endParaRPr>
          </a:p>
          <a:p>
            <a:pPr marL="355600" marR="906144">
              <a:lnSpc>
                <a:spcPts val="2920"/>
              </a:lnSpc>
              <a:spcBef>
                <a:spcPts val="200"/>
              </a:spcBef>
            </a:pPr>
            <a:r>
              <a:rPr sz="2700" spc="-30" dirty="0">
                <a:latin typeface="Calibri"/>
                <a:cs typeface="Calibri"/>
              </a:rPr>
              <a:t>Exchange(World’s </a:t>
            </a:r>
            <a:r>
              <a:rPr sz="2700" spc="-10" dirty="0">
                <a:latin typeface="Calibri"/>
                <a:cs typeface="Calibri"/>
              </a:rPr>
              <a:t>biggest </a:t>
            </a:r>
            <a:r>
              <a:rPr sz="2700" spc="-20" dirty="0">
                <a:latin typeface="Calibri"/>
                <a:cs typeface="Calibri"/>
              </a:rPr>
              <a:t>stock  </a:t>
            </a:r>
            <a:r>
              <a:rPr sz="2700" spc="-15" dirty="0">
                <a:latin typeface="Calibri"/>
                <a:cs typeface="Calibri"/>
              </a:rPr>
              <a:t>Exchange)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crashed.</a:t>
            </a:r>
            <a:endParaRPr sz="2700">
              <a:latin typeface="Calibri"/>
              <a:cs typeface="Calibri"/>
            </a:endParaRPr>
          </a:p>
          <a:p>
            <a:pPr marL="355600" marR="200660" indent="-342900">
              <a:lnSpc>
                <a:spcPts val="2920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latin typeface="Calibri"/>
                <a:cs typeface="Calibri"/>
              </a:rPr>
              <a:t>3.People </a:t>
            </a:r>
            <a:r>
              <a:rPr sz="2700" spc="-20" dirty="0">
                <a:latin typeface="Calibri"/>
                <a:cs typeface="Calibri"/>
              </a:rPr>
              <a:t>started </a:t>
            </a:r>
            <a:r>
              <a:rPr sz="2700" spc="-5" dirty="0">
                <a:latin typeface="Calibri"/>
                <a:cs typeface="Calibri"/>
              </a:rPr>
              <a:t>selling </a:t>
            </a:r>
            <a:r>
              <a:rPr sz="2700" dirty="0">
                <a:latin typeface="Calibri"/>
                <a:cs typeface="Calibri"/>
              </a:rPr>
              <a:t>their </a:t>
            </a:r>
            <a:r>
              <a:rPr sz="2700" spc="-10" dirty="0">
                <a:latin typeface="Calibri"/>
                <a:cs typeface="Calibri"/>
              </a:rPr>
              <a:t>shares.  </a:t>
            </a:r>
            <a:r>
              <a:rPr sz="2700" spc="-5" dirty="0">
                <a:latin typeface="Calibri"/>
                <a:cs typeface="Calibri"/>
              </a:rPr>
              <a:t>This </a:t>
            </a:r>
            <a:r>
              <a:rPr sz="2700" spc="-15" dirty="0">
                <a:latin typeface="Calibri"/>
                <a:cs typeface="Calibri"/>
              </a:rPr>
              <a:t>was </a:t>
            </a:r>
            <a:r>
              <a:rPr sz="2700" spc="-20" dirty="0">
                <a:latin typeface="Calibri"/>
                <a:cs typeface="Calibri"/>
              </a:rPr>
              <a:t>start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5" dirty="0">
                <a:latin typeface="Calibri"/>
                <a:cs typeface="Calibri"/>
              </a:rPr>
              <a:t>Great </a:t>
            </a:r>
            <a:r>
              <a:rPr sz="2700" spc="-10" dirty="0">
                <a:latin typeface="Calibri"/>
                <a:cs typeface="Calibri"/>
              </a:rPr>
              <a:t>Economic  Depression.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ts val="2920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4. in </a:t>
            </a:r>
            <a:r>
              <a:rPr sz="2700" spc="-5" dirty="0">
                <a:latin typeface="Calibri"/>
                <a:cs typeface="Calibri"/>
              </a:rPr>
              <a:t>1929-1932, national </a:t>
            </a:r>
            <a:r>
              <a:rPr sz="2700" spc="-10" dirty="0">
                <a:latin typeface="Calibri"/>
                <a:cs typeface="Calibri"/>
              </a:rPr>
              <a:t>income </a:t>
            </a:r>
            <a:r>
              <a:rPr sz="2700" spc="-5" dirty="0">
                <a:latin typeface="Calibri"/>
                <a:cs typeface="Calibri"/>
              </a:rPr>
              <a:t>of  </a:t>
            </a:r>
            <a:r>
              <a:rPr sz="2700" spc="-15" dirty="0">
                <a:latin typeface="Calibri"/>
                <a:cs typeface="Calibri"/>
              </a:rPr>
              <a:t>USA </a:t>
            </a:r>
            <a:r>
              <a:rPr sz="2700" spc="-20" dirty="0">
                <a:latin typeface="Calibri"/>
                <a:cs typeface="Calibri"/>
              </a:rPr>
              <a:t>fell </a:t>
            </a:r>
            <a:r>
              <a:rPr sz="2700" spc="-5" dirty="0">
                <a:latin typeface="Calibri"/>
                <a:cs typeface="Calibri"/>
              </a:rPr>
              <a:t>by </a:t>
            </a:r>
            <a:r>
              <a:rPr sz="2700" spc="-40" dirty="0">
                <a:latin typeface="Calibri"/>
                <a:cs typeface="Calibri"/>
              </a:rPr>
              <a:t>half. </a:t>
            </a:r>
            <a:r>
              <a:rPr sz="2700" spc="-15" dirty="0">
                <a:latin typeface="Calibri"/>
                <a:cs typeface="Calibri"/>
              </a:rPr>
              <a:t>Factories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5" dirty="0">
                <a:latin typeface="Calibri"/>
                <a:cs typeface="Calibri"/>
              </a:rPr>
              <a:t>shut  down, </a:t>
            </a:r>
            <a:r>
              <a:rPr sz="2700" spc="-15" dirty="0">
                <a:latin typeface="Calibri"/>
                <a:cs typeface="Calibri"/>
              </a:rPr>
              <a:t>exports </a:t>
            </a:r>
            <a:r>
              <a:rPr sz="2700" spc="-20" dirty="0">
                <a:latin typeface="Calibri"/>
                <a:cs typeface="Calibri"/>
              </a:rPr>
              <a:t>fell </a:t>
            </a:r>
            <a:r>
              <a:rPr sz="2700" spc="-5" dirty="0">
                <a:latin typeface="Calibri"/>
                <a:cs typeface="Calibri"/>
              </a:rPr>
              <a:t>down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15" dirty="0">
                <a:latin typeface="Calibri"/>
                <a:cs typeface="Calibri"/>
              </a:rPr>
              <a:t>many  </a:t>
            </a:r>
            <a:r>
              <a:rPr sz="2700" spc="-25" dirty="0">
                <a:latin typeface="Calibri"/>
                <a:cs typeface="Calibri"/>
              </a:rPr>
              <a:t>investors </a:t>
            </a:r>
            <a:r>
              <a:rPr sz="2700" spc="-10" dirty="0">
                <a:latin typeface="Calibri"/>
                <a:cs typeface="Calibri"/>
              </a:rPr>
              <a:t>withdrew </a:t>
            </a:r>
            <a:r>
              <a:rPr sz="2700" dirty="0">
                <a:latin typeface="Calibri"/>
                <a:cs typeface="Calibri"/>
              </a:rPr>
              <a:t>their money</a:t>
            </a:r>
            <a:r>
              <a:rPr sz="2700" spc="-10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back.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38800" y="914398"/>
            <a:ext cx="3505199" cy="5943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839" y="241503"/>
            <a:ext cx="4662170" cy="611695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139700">
              <a:lnSpc>
                <a:spcPct val="80000"/>
              </a:lnSpc>
              <a:spcBef>
                <a:spcPts val="750"/>
              </a:spcBef>
              <a:buAutoNum type="arabicPeriod" startAt="5"/>
              <a:tabLst>
                <a:tab pos="351155" algn="l"/>
              </a:tabLst>
            </a:pPr>
            <a:r>
              <a:rPr sz="2700" dirty="0">
                <a:latin typeface="Calibri"/>
                <a:cs typeface="Calibri"/>
              </a:rPr>
              <a:t>In </a:t>
            </a:r>
            <a:r>
              <a:rPr sz="2700" spc="-10" dirty="0">
                <a:latin typeface="Calibri"/>
                <a:cs typeface="Calibri"/>
              </a:rPr>
              <a:t>Germany </a:t>
            </a:r>
            <a:r>
              <a:rPr sz="2700" dirty="0">
                <a:latin typeface="Calibri"/>
                <a:cs typeface="Calibri"/>
              </a:rPr>
              <a:t>in 1932, </a:t>
            </a:r>
            <a:r>
              <a:rPr sz="2700" spc="-5" dirty="0">
                <a:latin typeface="Calibri"/>
                <a:cs typeface="Calibri"/>
              </a:rPr>
              <a:t>industry  </a:t>
            </a:r>
            <a:r>
              <a:rPr sz="2700" spc="-10" dirty="0">
                <a:latin typeface="Calibri"/>
                <a:cs typeface="Calibri"/>
              </a:rPr>
              <a:t>production reduced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dirty="0">
                <a:latin typeface="Calibri"/>
                <a:cs typeface="Calibri"/>
              </a:rPr>
              <a:t>40%.  </a:t>
            </a:r>
            <a:r>
              <a:rPr sz="2700" spc="-40" dirty="0">
                <a:latin typeface="Calibri"/>
                <a:cs typeface="Calibri"/>
              </a:rPr>
              <a:t>Workers </a:t>
            </a:r>
            <a:r>
              <a:rPr sz="2700" spc="-10" dirty="0">
                <a:latin typeface="Calibri"/>
                <a:cs typeface="Calibri"/>
              </a:rPr>
              <a:t>lost </a:t>
            </a:r>
            <a:r>
              <a:rPr sz="2700" dirty="0">
                <a:latin typeface="Calibri"/>
                <a:cs typeface="Calibri"/>
              </a:rPr>
              <a:t>their </a:t>
            </a:r>
            <a:r>
              <a:rPr sz="2700" spc="-5" dirty="0">
                <a:latin typeface="Calibri"/>
                <a:cs typeface="Calibri"/>
              </a:rPr>
              <a:t>jobs </a:t>
            </a:r>
            <a:r>
              <a:rPr sz="2700" dirty="0">
                <a:latin typeface="Calibri"/>
                <a:cs typeface="Calibri"/>
              </a:rPr>
              <a:t>and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were  </a:t>
            </a:r>
            <a:r>
              <a:rPr sz="2700" spc="-5" dirty="0">
                <a:latin typeface="Calibri"/>
                <a:cs typeface="Calibri"/>
              </a:rPr>
              <a:t>paid </a:t>
            </a:r>
            <a:r>
              <a:rPr sz="2700" dirty="0">
                <a:latin typeface="Calibri"/>
                <a:cs typeface="Calibri"/>
              </a:rPr>
              <a:t>less </a:t>
            </a:r>
            <a:r>
              <a:rPr sz="2700" spc="-10" dirty="0">
                <a:latin typeface="Calibri"/>
                <a:cs typeface="Calibri"/>
              </a:rPr>
              <a:t>wages. </a:t>
            </a:r>
            <a:r>
              <a:rPr sz="2700" spc="-20" dirty="0">
                <a:latin typeface="Calibri"/>
                <a:cs typeface="Calibri"/>
              </a:rPr>
              <a:t>Many </a:t>
            </a:r>
            <a:r>
              <a:rPr sz="2700" spc="-5" dirty="0">
                <a:latin typeface="Calibri"/>
                <a:cs typeface="Calibri"/>
              </a:rPr>
              <a:t>people </a:t>
            </a:r>
            <a:r>
              <a:rPr sz="2700" dirty="0">
                <a:latin typeface="Calibri"/>
                <a:cs typeface="Calibri"/>
              </a:rPr>
              <a:t>in  German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5" dirty="0">
                <a:latin typeface="Calibri"/>
                <a:cs typeface="Calibri"/>
              </a:rPr>
              <a:t>seen on </a:t>
            </a:r>
            <a:r>
              <a:rPr sz="2700" spc="-15" dirty="0">
                <a:latin typeface="Calibri"/>
                <a:cs typeface="Calibri"/>
              </a:rPr>
              <a:t>streets  </a:t>
            </a:r>
            <a:r>
              <a:rPr sz="2700" spc="-10" dirty="0">
                <a:latin typeface="Calibri"/>
                <a:cs typeface="Calibri"/>
              </a:rPr>
              <a:t>saying </a:t>
            </a:r>
            <a:r>
              <a:rPr sz="2700" dirty="0">
                <a:latin typeface="Calibri"/>
                <a:cs typeface="Calibri"/>
              </a:rPr>
              <a:t>“Willing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5" dirty="0">
                <a:latin typeface="Calibri"/>
                <a:cs typeface="Calibri"/>
              </a:rPr>
              <a:t>do </a:t>
            </a:r>
            <a:r>
              <a:rPr sz="2700" spc="-20" dirty="0">
                <a:latin typeface="Calibri"/>
                <a:cs typeface="Calibri"/>
              </a:rPr>
              <a:t>any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work”.</a:t>
            </a:r>
            <a:endParaRPr sz="2700">
              <a:latin typeface="Calibri"/>
              <a:cs typeface="Calibri"/>
            </a:endParaRPr>
          </a:p>
          <a:p>
            <a:pPr marL="12700" marR="5080">
              <a:lnSpc>
                <a:spcPct val="80000"/>
              </a:lnSpc>
              <a:tabLst>
                <a:tab pos="3829050" algn="l"/>
              </a:tabLst>
            </a:pPr>
            <a:r>
              <a:rPr sz="2700" dirty="0">
                <a:latin typeface="Calibri"/>
                <a:cs typeface="Calibri"/>
              </a:rPr>
              <a:t>Unempl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spc="-35" dirty="0">
                <a:latin typeface="Calibri"/>
                <a:cs typeface="Calibri"/>
              </a:rPr>
              <a:t>y</a:t>
            </a:r>
            <a:r>
              <a:rPr sz="2700" dirty="0">
                <a:latin typeface="Calibri"/>
                <a:cs typeface="Calibri"/>
              </a:rPr>
              <a:t>ed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35" dirty="0">
                <a:latin typeface="Calibri"/>
                <a:cs typeface="Calibri"/>
              </a:rPr>
              <a:t>y</a:t>
            </a:r>
            <a:r>
              <a:rPr sz="2700" spc="-5" dirty="0">
                <a:latin typeface="Calibri"/>
                <a:cs typeface="Calibri"/>
              </a:rPr>
              <a:t>out</a:t>
            </a:r>
            <a:r>
              <a:rPr sz="2700" dirty="0">
                <a:latin typeface="Calibri"/>
                <a:cs typeface="Calibri"/>
              </a:rPr>
              <a:t>h</a:t>
            </a:r>
            <a:r>
              <a:rPr sz="2700" spc="-5" dirty="0">
                <a:latin typeface="Calibri"/>
                <a:cs typeface="Calibri"/>
              </a:rPr>
              <a:t> pl</a:t>
            </a:r>
            <a:r>
              <a:rPr sz="2700" spc="-45" dirty="0">
                <a:latin typeface="Calibri"/>
                <a:cs typeface="Calibri"/>
              </a:rPr>
              <a:t>a</a:t>
            </a:r>
            <a:r>
              <a:rPr sz="2700" spc="-35" dirty="0">
                <a:latin typeface="Calibri"/>
                <a:cs typeface="Calibri"/>
              </a:rPr>
              <a:t>y</a:t>
            </a:r>
            <a:r>
              <a:rPr sz="2700" dirty="0">
                <a:latin typeface="Calibri"/>
                <a:cs typeface="Calibri"/>
              </a:rPr>
              <a:t>ed	</a:t>
            </a:r>
            <a:r>
              <a:rPr sz="2700" spc="-25" dirty="0">
                <a:latin typeface="Calibri"/>
                <a:cs typeface="Calibri"/>
              </a:rPr>
              <a:t>c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ds,  </a:t>
            </a:r>
            <a:r>
              <a:rPr sz="2700" spc="-10" dirty="0">
                <a:latin typeface="Calibri"/>
                <a:cs typeface="Calibri"/>
              </a:rPr>
              <a:t>sat </a:t>
            </a:r>
            <a:r>
              <a:rPr sz="2700" spc="-5" dirty="0">
                <a:latin typeface="Calibri"/>
                <a:cs typeface="Calibri"/>
              </a:rPr>
              <a:t>on </a:t>
            </a:r>
            <a:r>
              <a:rPr sz="2700" spc="-20" dirty="0">
                <a:latin typeface="Calibri"/>
                <a:cs typeface="Calibri"/>
              </a:rPr>
              <a:t>street </a:t>
            </a:r>
            <a:r>
              <a:rPr sz="2700" spc="-15" dirty="0">
                <a:latin typeface="Calibri"/>
                <a:cs typeface="Calibri"/>
              </a:rPr>
              <a:t>corners. </a:t>
            </a:r>
            <a:r>
              <a:rPr sz="2700" spc="-45" dirty="0">
                <a:latin typeface="Calibri"/>
                <a:cs typeface="Calibri"/>
              </a:rPr>
              <a:t>Youth </a:t>
            </a:r>
            <a:r>
              <a:rPr sz="2700" spc="-15" dirty="0">
                <a:latin typeface="Calibri"/>
                <a:cs typeface="Calibri"/>
              </a:rPr>
              <a:t>got  involved </a:t>
            </a:r>
            <a:r>
              <a:rPr sz="2700" dirty="0">
                <a:latin typeface="Calibri"/>
                <a:cs typeface="Calibri"/>
              </a:rPr>
              <a:t>in criminal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activities.</a:t>
            </a:r>
            <a:endParaRPr sz="2700">
              <a:latin typeface="Calibri"/>
              <a:cs typeface="Calibri"/>
            </a:endParaRPr>
          </a:p>
          <a:p>
            <a:pPr marL="12700" marR="116205">
              <a:lnSpc>
                <a:spcPct val="80000"/>
              </a:lnSpc>
              <a:spcBef>
                <a:spcPts val="650"/>
              </a:spcBef>
              <a:buAutoNum type="arabicPeriod" startAt="6"/>
              <a:tabLst>
                <a:tab pos="351155" algn="l"/>
              </a:tabLst>
            </a:pPr>
            <a:r>
              <a:rPr sz="2700" dirty="0">
                <a:latin typeface="Calibri"/>
                <a:cs typeface="Calibri"/>
              </a:rPr>
              <a:t>German </a:t>
            </a:r>
            <a:r>
              <a:rPr sz="2700" spc="-5" dirty="0">
                <a:latin typeface="Calibri"/>
                <a:cs typeface="Calibri"/>
              </a:rPr>
              <a:t>people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dirty="0">
                <a:latin typeface="Calibri"/>
                <a:cs typeface="Calibri"/>
              </a:rPr>
              <a:t>living in  </a:t>
            </a:r>
            <a:r>
              <a:rPr sz="2700" spc="-35" dirty="0">
                <a:latin typeface="Calibri"/>
                <a:cs typeface="Calibri"/>
              </a:rPr>
              <a:t>anxiety, </a:t>
            </a:r>
            <a:r>
              <a:rPr sz="2700" spc="-70" dirty="0">
                <a:latin typeface="Calibri"/>
                <a:cs typeface="Calibri"/>
              </a:rPr>
              <a:t>fear. </a:t>
            </a:r>
            <a:r>
              <a:rPr sz="2700" spc="-5" dirty="0">
                <a:latin typeface="Calibri"/>
                <a:cs typeface="Calibri"/>
              </a:rPr>
              <a:t>Salaried employees  thought </a:t>
            </a:r>
            <a:r>
              <a:rPr sz="2700" dirty="0">
                <a:latin typeface="Calibri"/>
                <a:cs typeface="Calibri"/>
              </a:rPr>
              <a:t>their </a:t>
            </a:r>
            <a:r>
              <a:rPr sz="2700" spc="-10" dirty="0">
                <a:latin typeface="Calibri"/>
                <a:cs typeface="Calibri"/>
              </a:rPr>
              <a:t>savings </a:t>
            </a:r>
            <a:r>
              <a:rPr sz="2700" dirty="0">
                <a:latin typeface="Calibri"/>
                <a:cs typeface="Calibri"/>
              </a:rPr>
              <a:t>will  </a:t>
            </a:r>
            <a:r>
              <a:rPr sz="2700" spc="-5" dirty="0">
                <a:latin typeface="Calibri"/>
                <a:cs typeface="Calibri"/>
              </a:rPr>
              <a:t>diminish </a:t>
            </a:r>
            <a:r>
              <a:rPr sz="2700" dirty="0">
                <a:latin typeface="Calibri"/>
                <a:cs typeface="Calibri"/>
              </a:rPr>
              <a:t>if their </a:t>
            </a:r>
            <a:r>
              <a:rPr sz="2700" spc="-10" dirty="0">
                <a:latin typeface="Calibri"/>
                <a:cs typeface="Calibri"/>
              </a:rPr>
              <a:t>currency lost  value. </a:t>
            </a:r>
            <a:r>
              <a:rPr sz="2700" spc="-5" dirty="0">
                <a:latin typeface="Calibri"/>
                <a:cs typeface="Calibri"/>
              </a:rPr>
              <a:t>This </a:t>
            </a:r>
            <a:r>
              <a:rPr sz="2700" spc="-30" dirty="0">
                <a:latin typeface="Calibri"/>
                <a:cs typeface="Calibri"/>
              </a:rPr>
              <a:t>state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anxiety by  </a:t>
            </a:r>
            <a:r>
              <a:rPr sz="2700" spc="-5" dirty="0">
                <a:latin typeface="Calibri"/>
                <a:cs typeface="Calibri"/>
              </a:rPr>
              <a:t>salaried employees </a:t>
            </a:r>
            <a:r>
              <a:rPr sz="2700" dirty="0">
                <a:latin typeface="Calibri"/>
                <a:cs typeface="Calibri"/>
              </a:rPr>
              <a:t>is </a:t>
            </a:r>
            <a:r>
              <a:rPr sz="2700" spc="-5" dirty="0">
                <a:latin typeface="Calibri"/>
                <a:cs typeface="Calibri"/>
              </a:rPr>
              <a:t>called  </a:t>
            </a:r>
            <a:r>
              <a:rPr sz="2700" spc="-10" dirty="0">
                <a:latin typeface="Calibri"/>
                <a:cs typeface="Calibri"/>
              </a:rPr>
              <a:t>proletarianisation </a:t>
            </a:r>
            <a:r>
              <a:rPr sz="2700" dirty="0">
                <a:latin typeface="Calibri"/>
                <a:cs typeface="Calibri"/>
              </a:rPr>
              <a:t>in which  </a:t>
            </a:r>
            <a:r>
              <a:rPr sz="2700" spc="-5" dirty="0">
                <a:latin typeface="Calibri"/>
                <a:cs typeface="Calibri"/>
              </a:rPr>
              <a:t>salaried employees </a:t>
            </a:r>
            <a:r>
              <a:rPr sz="2700" spc="-10" dirty="0">
                <a:latin typeface="Calibri"/>
                <a:cs typeface="Calibri"/>
              </a:rPr>
              <a:t>considered  </a:t>
            </a:r>
            <a:r>
              <a:rPr sz="2700" dirty="0">
                <a:latin typeface="Calibri"/>
                <a:cs typeface="Calibri"/>
              </a:rPr>
              <a:t>them </a:t>
            </a:r>
            <a:r>
              <a:rPr sz="2700" spc="-5" dirty="0">
                <a:latin typeface="Calibri"/>
                <a:cs typeface="Calibri"/>
              </a:rPr>
              <a:t>salaried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umemployed.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3000" y="0"/>
            <a:ext cx="4190999" cy="42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3060191"/>
            <a:ext cx="4190999" cy="3797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154635"/>
            <a:ext cx="5790565" cy="624522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7. </a:t>
            </a:r>
            <a:r>
              <a:rPr sz="3000" spc="-10" dirty="0">
                <a:latin typeface="Calibri"/>
                <a:cs typeface="Calibri"/>
              </a:rPr>
              <a:t>Agricultural practices </a:t>
            </a:r>
            <a:r>
              <a:rPr sz="3000" dirty="0">
                <a:latin typeface="Calibri"/>
                <a:cs typeface="Calibri"/>
              </a:rPr>
              <a:t>also </a:t>
            </a:r>
            <a:r>
              <a:rPr sz="3000" spc="-25" dirty="0">
                <a:latin typeface="Calibri"/>
                <a:cs typeface="Calibri"/>
              </a:rPr>
              <a:t>fell  </a:t>
            </a:r>
            <a:r>
              <a:rPr sz="3000" spc="-5" dirty="0">
                <a:latin typeface="Calibri"/>
                <a:cs typeface="Calibri"/>
              </a:rPr>
              <a:t>down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10" dirty="0">
                <a:latin typeface="Calibri"/>
                <a:cs typeface="Calibri"/>
              </a:rPr>
              <a:t>women </a:t>
            </a:r>
            <a:r>
              <a:rPr sz="3000" spc="-20" dirty="0">
                <a:latin typeface="Calibri"/>
                <a:cs typeface="Calibri"/>
              </a:rPr>
              <a:t>were </a:t>
            </a:r>
            <a:r>
              <a:rPr sz="3000" spc="-5" dirty="0">
                <a:latin typeface="Calibri"/>
                <a:cs typeface="Calibri"/>
              </a:rPr>
              <a:t>not able </a:t>
            </a:r>
            <a:r>
              <a:rPr sz="3000" spc="-15" dirty="0">
                <a:latin typeface="Calibri"/>
                <a:cs typeface="Calibri"/>
              </a:rPr>
              <a:t>to  </a:t>
            </a:r>
            <a:r>
              <a:rPr sz="3000" spc="-5" dirty="0">
                <a:latin typeface="Calibri"/>
                <a:cs typeface="Calibri"/>
              </a:rPr>
              <a:t>fill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stomach </a:t>
            </a:r>
            <a:r>
              <a:rPr sz="3000" spc="-5" dirty="0">
                <a:latin typeface="Calibri"/>
                <a:cs typeface="Calibri"/>
              </a:rPr>
              <a:t>of their </a:t>
            </a:r>
            <a:r>
              <a:rPr sz="3000" spc="-10" dirty="0">
                <a:latin typeface="Calibri"/>
                <a:cs typeface="Calibri"/>
              </a:rPr>
              <a:t>children  </a:t>
            </a:r>
            <a:r>
              <a:rPr sz="3000" dirty="0">
                <a:latin typeface="Calibri"/>
                <a:cs typeface="Calibri"/>
              </a:rPr>
              <a:t>with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food.</a:t>
            </a:r>
            <a:endParaRPr sz="3000">
              <a:latin typeface="Calibri"/>
              <a:cs typeface="Calibri"/>
            </a:endParaRPr>
          </a:p>
          <a:p>
            <a:pPr marL="355600" marR="494665" indent="-3429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8.People </a:t>
            </a:r>
            <a:r>
              <a:rPr sz="3000" spc="-5" dirty="0">
                <a:latin typeface="Calibri"/>
                <a:cs typeface="Calibri"/>
              </a:rPr>
              <a:t>of German </a:t>
            </a:r>
            <a:r>
              <a:rPr sz="3000" spc="-20" dirty="0">
                <a:latin typeface="Calibri"/>
                <a:cs typeface="Calibri"/>
              </a:rPr>
              <a:t>were </a:t>
            </a:r>
            <a:r>
              <a:rPr sz="3000" spc="-5" dirty="0">
                <a:latin typeface="Calibri"/>
                <a:cs typeface="Calibri"/>
              </a:rPr>
              <a:t>not  </a:t>
            </a:r>
            <a:r>
              <a:rPr sz="3000" spc="-10" dirty="0">
                <a:latin typeface="Calibri"/>
                <a:cs typeface="Calibri"/>
              </a:rPr>
              <a:t>satisfied </a:t>
            </a:r>
            <a:r>
              <a:rPr sz="3000" dirty="0">
                <a:latin typeface="Calibri"/>
                <a:cs typeface="Calibri"/>
              </a:rPr>
              <a:t>with </a:t>
            </a:r>
            <a:r>
              <a:rPr sz="3000" spc="-15" dirty="0">
                <a:latin typeface="Calibri"/>
                <a:cs typeface="Calibri"/>
              </a:rPr>
              <a:t>democratic  </a:t>
            </a:r>
            <a:r>
              <a:rPr sz="3000" spc="-10" dirty="0">
                <a:latin typeface="Calibri"/>
                <a:cs typeface="Calibri"/>
              </a:rPr>
              <a:t>parliamentary </a:t>
            </a:r>
            <a:r>
              <a:rPr sz="3000" spc="-25" dirty="0">
                <a:latin typeface="Calibri"/>
                <a:cs typeface="Calibri"/>
              </a:rPr>
              <a:t>system. </a:t>
            </a:r>
            <a:r>
              <a:rPr sz="3000" spc="-5" dirty="0">
                <a:latin typeface="Calibri"/>
                <a:cs typeface="Calibri"/>
              </a:rPr>
              <a:t>This </a:t>
            </a:r>
            <a:r>
              <a:rPr sz="3000" spc="-35" dirty="0">
                <a:latin typeface="Calibri"/>
                <a:cs typeface="Calibri"/>
              </a:rPr>
              <a:t>gave  </a:t>
            </a:r>
            <a:r>
              <a:rPr sz="3000" spc="-5" dirty="0">
                <a:latin typeface="Calibri"/>
                <a:cs typeface="Calibri"/>
              </a:rPr>
              <a:t>rise </a:t>
            </a:r>
            <a:r>
              <a:rPr sz="3000" spc="-10" dirty="0">
                <a:latin typeface="Calibri"/>
                <a:cs typeface="Calibri"/>
              </a:rPr>
              <a:t>to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dictatorship.</a:t>
            </a:r>
            <a:endParaRPr sz="3000">
              <a:latin typeface="Calibri"/>
              <a:cs typeface="Calibri"/>
            </a:endParaRPr>
          </a:p>
          <a:p>
            <a:pPr marL="355600" marR="565785" indent="-342900">
              <a:lnSpc>
                <a:spcPts val="288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9.many coalitions(groups) </a:t>
            </a:r>
            <a:r>
              <a:rPr sz="3000" spc="-20" dirty="0">
                <a:latin typeface="Calibri"/>
                <a:cs typeface="Calibri"/>
              </a:rPr>
              <a:t>were  </a:t>
            </a:r>
            <a:r>
              <a:rPr sz="3000" spc="-15" dirty="0">
                <a:latin typeface="Calibri"/>
                <a:cs typeface="Calibri"/>
              </a:rPr>
              <a:t>formed.</a:t>
            </a:r>
            <a:endParaRPr sz="3000">
              <a:latin typeface="Calibri"/>
              <a:cs typeface="Calibri"/>
            </a:endParaRPr>
          </a:p>
          <a:p>
            <a:pPr marL="355600" marR="377190" indent="-342900">
              <a:lnSpc>
                <a:spcPct val="8000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5600" algn="l"/>
                <a:tab pos="4331335" algn="l"/>
              </a:tabLst>
            </a:pPr>
            <a:r>
              <a:rPr sz="3000" dirty="0">
                <a:latin typeface="Calibri"/>
                <a:cs typeface="Calibri"/>
              </a:rPr>
              <a:t>10.Article 48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was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passed	which  </a:t>
            </a:r>
            <a:r>
              <a:rPr sz="3000" spc="-35" dirty="0">
                <a:latin typeface="Calibri"/>
                <a:cs typeface="Calibri"/>
              </a:rPr>
              <a:t>gave </a:t>
            </a:r>
            <a:r>
              <a:rPr sz="3000" spc="-15" dirty="0">
                <a:latin typeface="Calibri"/>
                <a:cs typeface="Calibri"/>
              </a:rPr>
              <a:t>President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power to  </a:t>
            </a:r>
            <a:r>
              <a:rPr sz="3000" spc="-5" dirty="0">
                <a:latin typeface="Calibri"/>
                <a:cs typeface="Calibri"/>
              </a:rPr>
              <a:t>impose </a:t>
            </a:r>
            <a:r>
              <a:rPr sz="3000" spc="-35" dirty="0">
                <a:latin typeface="Calibri"/>
                <a:cs typeface="Calibri"/>
              </a:rPr>
              <a:t>emergency, </a:t>
            </a:r>
            <a:r>
              <a:rPr sz="3000" spc="-5" dirty="0">
                <a:latin typeface="Calibri"/>
                <a:cs typeface="Calibri"/>
              </a:rPr>
              <a:t>suspend civil  rights. Because of this passing  </a:t>
            </a:r>
            <a:r>
              <a:rPr sz="3000" dirty="0">
                <a:latin typeface="Calibri"/>
                <a:cs typeface="Calibri"/>
              </a:rPr>
              <a:t>article 20 </a:t>
            </a:r>
            <a:r>
              <a:rPr sz="3000" spc="-25" dirty="0">
                <a:latin typeface="Calibri"/>
                <a:cs typeface="Calibri"/>
              </a:rPr>
              <a:t>different </a:t>
            </a:r>
            <a:r>
              <a:rPr sz="3000" spc="-10" dirty="0">
                <a:latin typeface="Calibri"/>
                <a:cs typeface="Calibri"/>
              </a:rPr>
              <a:t>cabinet </a:t>
            </a:r>
            <a:r>
              <a:rPr sz="3000" spc="-15" dirty="0">
                <a:latin typeface="Calibri"/>
                <a:cs typeface="Calibri"/>
              </a:rPr>
              <a:t>was  formed </a:t>
            </a:r>
            <a:r>
              <a:rPr sz="3000" dirty="0">
                <a:latin typeface="Calibri"/>
                <a:cs typeface="Calibri"/>
              </a:rPr>
              <a:t>in 239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days.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7400" y="0"/>
            <a:ext cx="32765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2333" y="2244979"/>
            <a:ext cx="39503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0000"/>
                </a:solidFill>
              </a:rPr>
              <a:t>2.RISE </a:t>
            </a:r>
            <a:r>
              <a:rPr sz="4400" spc="-5" dirty="0">
                <a:solidFill>
                  <a:srgbClr val="000000"/>
                </a:solidFill>
              </a:rPr>
              <a:t>OF</a:t>
            </a:r>
            <a:r>
              <a:rPr sz="4400" spc="-85" dirty="0">
                <a:solidFill>
                  <a:srgbClr val="000000"/>
                </a:solidFill>
              </a:rPr>
              <a:t> </a:t>
            </a:r>
            <a:r>
              <a:rPr sz="4400" dirty="0">
                <a:solidFill>
                  <a:srgbClr val="000000"/>
                </a:solidFill>
              </a:rPr>
              <a:t>HITLER</a:t>
            </a:r>
            <a:endParaRPr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5133" y="461899"/>
            <a:ext cx="62528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0000"/>
                </a:solidFill>
              </a:rPr>
              <a:t>2.1 HITLER RISE </a:t>
            </a:r>
            <a:r>
              <a:rPr sz="4400" spc="-60" dirty="0">
                <a:solidFill>
                  <a:srgbClr val="000000"/>
                </a:solidFill>
              </a:rPr>
              <a:t>TO</a:t>
            </a:r>
            <a:r>
              <a:rPr sz="4400" spc="-90" dirty="0">
                <a:solidFill>
                  <a:srgbClr val="000000"/>
                </a:solidFill>
              </a:rPr>
              <a:t> </a:t>
            </a:r>
            <a:r>
              <a:rPr sz="4400" spc="-15" dirty="0">
                <a:solidFill>
                  <a:srgbClr val="000000"/>
                </a:solidFill>
              </a:rPr>
              <a:t>POWER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8739" y="1555749"/>
            <a:ext cx="4337050" cy="404939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65405" indent="-342900">
              <a:lnSpc>
                <a:spcPct val="801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1. Crisis in </a:t>
            </a:r>
            <a:r>
              <a:rPr sz="2200" spc="-35" dirty="0">
                <a:latin typeface="Calibri"/>
                <a:cs typeface="Calibri"/>
              </a:rPr>
              <a:t>Economy, </a:t>
            </a:r>
            <a:r>
              <a:rPr sz="2200" spc="-15" dirty="0">
                <a:latin typeface="Calibri"/>
                <a:cs typeface="Calibri"/>
              </a:rPr>
              <a:t>Political  </a:t>
            </a:r>
            <a:r>
              <a:rPr sz="2200" spc="-5" dirty="0">
                <a:latin typeface="Calibri"/>
                <a:cs typeface="Calibri"/>
              </a:rPr>
              <a:t>Conditions and </a:t>
            </a:r>
            <a:r>
              <a:rPr sz="2200" spc="-10" dirty="0">
                <a:latin typeface="Calibri"/>
                <a:cs typeface="Calibri"/>
              </a:rPr>
              <a:t>Society </a:t>
            </a:r>
            <a:r>
              <a:rPr sz="2200" spc="-15" dirty="0">
                <a:latin typeface="Calibri"/>
                <a:cs typeface="Calibri"/>
              </a:rPr>
              <a:t>formed  </a:t>
            </a:r>
            <a:r>
              <a:rPr sz="2200" spc="-10" dirty="0">
                <a:latin typeface="Calibri"/>
                <a:cs typeface="Calibri"/>
              </a:rPr>
              <a:t>background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10" dirty="0">
                <a:latin typeface="Calibri"/>
                <a:cs typeface="Calibri"/>
              </a:rPr>
              <a:t>Hitler </a:t>
            </a:r>
            <a:r>
              <a:rPr sz="2200" spc="-5" dirty="0">
                <a:latin typeface="Calibri"/>
                <a:cs typeface="Calibri"/>
              </a:rPr>
              <a:t>rise in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0" dirty="0">
                <a:latin typeface="Calibri"/>
                <a:cs typeface="Calibri"/>
              </a:rPr>
              <a:t>power.</a:t>
            </a:r>
            <a:endParaRPr sz="22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2. Born in 1889 in Austria, he </a:t>
            </a:r>
            <a:r>
              <a:rPr sz="2200" spc="-10" dirty="0">
                <a:latin typeface="Calibri"/>
                <a:cs typeface="Calibri"/>
              </a:rPr>
              <a:t>acted  </a:t>
            </a:r>
            <a:r>
              <a:rPr sz="2200" spc="-5" dirty="0">
                <a:latin typeface="Calibri"/>
                <a:cs typeface="Calibri"/>
              </a:rPr>
              <a:t>as a </a:t>
            </a:r>
            <a:r>
              <a:rPr sz="2200" spc="-10" dirty="0">
                <a:latin typeface="Calibri"/>
                <a:cs typeface="Calibri"/>
              </a:rPr>
              <a:t>messenger </a:t>
            </a:r>
            <a:r>
              <a:rPr sz="2200" spc="-5" dirty="0">
                <a:latin typeface="Calibri"/>
                <a:cs typeface="Calibri"/>
              </a:rPr>
              <a:t>in </a:t>
            </a:r>
            <a:r>
              <a:rPr sz="2200" spc="-15" dirty="0">
                <a:latin typeface="Calibri"/>
                <a:cs typeface="Calibri"/>
              </a:rPr>
              <a:t>Army after </a:t>
            </a:r>
            <a:r>
              <a:rPr sz="2200" spc="-20" dirty="0">
                <a:latin typeface="Calibri"/>
                <a:cs typeface="Calibri"/>
              </a:rPr>
              <a:t>First  </a:t>
            </a:r>
            <a:r>
              <a:rPr sz="2200" spc="-25" dirty="0">
                <a:latin typeface="Calibri"/>
                <a:cs typeface="Calibri"/>
              </a:rPr>
              <a:t>World </a:t>
            </a:r>
            <a:r>
              <a:rPr sz="2200" spc="-30" dirty="0">
                <a:latin typeface="Calibri"/>
                <a:cs typeface="Calibri"/>
              </a:rPr>
              <a:t>War </a:t>
            </a:r>
            <a:r>
              <a:rPr sz="2200" spc="-5" dirty="0">
                <a:latin typeface="Calibri"/>
                <a:cs typeface="Calibri"/>
              </a:rPr>
              <a:t>and earned </a:t>
            </a:r>
            <a:r>
              <a:rPr sz="2200" spc="-10" dirty="0">
                <a:latin typeface="Calibri"/>
                <a:cs typeface="Calibri"/>
              </a:rPr>
              <a:t>various  metals </a:t>
            </a:r>
            <a:r>
              <a:rPr sz="2200" spc="-20" dirty="0">
                <a:latin typeface="Calibri"/>
                <a:cs typeface="Calibri"/>
              </a:rPr>
              <a:t>for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bravery.</a:t>
            </a:r>
            <a:endParaRPr sz="2200">
              <a:latin typeface="Calibri"/>
              <a:cs typeface="Calibri"/>
            </a:endParaRPr>
          </a:p>
          <a:p>
            <a:pPr marL="355600" marR="28829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3. Hitler </a:t>
            </a:r>
            <a:r>
              <a:rPr sz="2200" spc="-15" dirty="0">
                <a:latin typeface="Calibri"/>
                <a:cs typeface="Calibri"/>
              </a:rPr>
              <a:t>was </a:t>
            </a:r>
            <a:r>
              <a:rPr sz="2200" spc="-10" dirty="0">
                <a:latin typeface="Calibri"/>
                <a:cs typeface="Calibri"/>
              </a:rPr>
              <a:t>very tensed </a:t>
            </a:r>
            <a:r>
              <a:rPr sz="2200" spc="-5" dirty="0">
                <a:latin typeface="Calibri"/>
                <a:cs typeface="Calibri"/>
              </a:rPr>
              <a:t>about  </a:t>
            </a:r>
            <a:r>
              <a:rPr sz="2200" spc="-10" dirty="0">
                <a:latin typeface="Calibri"/>
                <a:cs typeface="Calibri"/>
              </a:rPr>
              <a:t>Germany </a:t>
            </a:r>
            <a:r>
              <a:rPr sz="2200" spc="-5" dirty="0">
                <a:latin typeface="Calibri"/>
                <a:cs typeface="Calibri"/>
              </a:rPr>
              <a:t>about </a:t>
            </a:r>
            <a:r>
              <a:rPr sz="2200" spc="-20" dirty="0">
                <a:latin typeface="Calibri"/>
                <a:cs typeface="Calibri"/>
              </a:rPr>
              <a:t>Versailles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treaty.</a:t>
            </a:r>
            <a:endParaRPr sz="2200">
              <a:latin typeface="Calibri"/>
              <a:cs typeface="Calibri"/>
            </a:endParaRPr>
          </a:p>
          <a:p>
            <a:pPr marL="355600" marR="76835" indent="-34290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4. In 1919, he joined a small </a:t>
            </a:r>
            <a:r>
              <a:rPr sz="2200" spc="-15" dirty="0">
                <a:latin typeface="Calibri"/>
                <a:cs typeface="Calibri"/>
              </a:rPr>
              <a:t>group  </a:t>
            </a:r>
            <a:r>
              <a:rPr sz="2200" spc="-10" dirty="0">
                <a:latin typeface="Calibri"/>
                <a:cs typeface="Calibri"/>
              </a:rPr>
              <a:t>called </a:t>
            </a:r>
            <a:r>
              <a:rPr sz="2200" spc="-5">
                <a:latin typeface="Calibri"/>
                <a:cs typeface="Calibri"/>
              </a:rPr>
              <a:t>German </a:t>
            </a:r>
            <a:r>
              <a:rPr sz="2200" spc="-35" smtClean="0">
                <a:latin typeface="Calibri"/>
                <a:cs typeface="Calibri"/>
              </a:rPr>
              <a:t>Workers</a:t>
            </a:r>
            <a:r>
              <a:rPr lang="en-US" sz="2200" spc="-35" dirty="0" smtClean="0">
                <a:latin typeface="Calibri"/>
                <a:cs typeface="Calibri"/>
              </a:rPr>
              <a:t>'</a:t>
            </a:r>
            <a:r>
              <a:rPr sz="2200" spc="-35" smtClean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Party </a:t>
            </a:r>
            <a:r>
              <a:rPr sz="2200" spc="-5" dirty="0">
                <a:latin typeface="Calibri"/>
                <a:cs typeface="Calibri"/>
              </a:rPr>
              <a:t>and  </a:t>
            </a:r>
            <a:r>
              <a:rPr sz="2200" spc="-10" dirty="0">
                <a:latin typeface="Calibri"/>
                <a:cs typeface="Calibri"/>
              </a:rPr>
              <a:t>renamed </a:t>
            </a:r>
            <a:r>
              <a:rPr sz="2200" spc="-5" dirty="0">
                <a:latin typeface="Calibri"/>
                <a:cs typeface="Calibri"/>
              </a:rPr>
              <a:t>it as </a:t>
            </a:r>
            <a:r>
              <a:rPr sz="2200" spc="-10" dirty="0">
                <a:latin typeface="Calibri"/>
                <a:cs typeface="Calibri"/>
              </a:rPr>
              <a:t>National Socialist  </a:t>
            </a:r>
            <a:r>
              <a:rPr sz="2200" spc="-5">
                <a:latin typeface="Calibri"/>
                <a:cs typeface="Calibri"/>
              </a:rPr>
              <a:t>German </a:t>
            </a:r>
            <a:r>
              <a:rPr sz="2200" spc="-35" smtClean="0">
                <a:latin typeface="Calibri"/>
                <a:cs typeface="Calibri"/>
              </a:rPr>
              <a:t>Workers</a:t>
            </a:r>
            <a:r>
              <a:rPr lang="en-US" sz="2200" spc="-35" smtClean="0">
                <a:latin typeface="Calibri"/>
                <a:cs typeface="Calibri"/>
              </a:rPr>
              <a:t>'</a:t>
            </a:r>
            <a:r>
              <a:rPr sz="2200" spc="-35" smtClean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Party </a:t>
            </a:r>
            <a:r>
              <a:rPr sz="2200" spc="-5" dirty="0">
                <a:latin typeface="Calibri"/>
                <a:cs typeface="Calibri"/>
              </a:rPr>
              <a:t>which </a:t>
            </a:r>
            <a:r>
              <a:rPr sz="2200" spc="-15" dirty="0">
                <a:latin typeface="Calibri"/>
                <a:cs typeface="Calibri"/>
              </a:rPr>
              <a:t>later  </a:t>
            </a:r>
            <a:r>
              <a:rPr sz="2200" spc="-10" dirty="0">
                <a:latin typeface="Calibri"/>
                <a:cs typeface="Calibri"/>
              </a:rPr>
              <a:t>came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be known as Nazi</a:t>
            </a:r>
            <a:r>
              <a:rPr sz="2200" spc="40" dirty="0">
                <a:latin typeface="Calibri"/>
                <a:cs typeface="Calibri"/>
              </a:rPr>
              <a:t> </a:t>
            </a:r>
            <a:r>
              <a:rPr sz="2200" spc="-30" dirty="0">
                <a:latin typeface="Calibri"/>
                <a:cs typeface="Calibri"/>
              </a:rPr>
              <a:t>party.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95800" y="1524000"/>
            <a:ext cx="4648199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140" y="230835"/>
            <a:ext cx="8531860" cy="350139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5600" algn="l"/>
                <a:tab pos="2647315" algn="l"/>
              </a:tabLst>
            </a:pPr>
            <a:r>
              <a:rPr sz="3000" spc="-5" dirty="0">
                <a:latin typeface="Calibri"/>
                <a:cs typeface="Calibri"/>
              </a:rPr>
              <a:t>5.Nazis </a:t>
            </a:r>
            <a:r>
              <a:rPr sz="3000" spc="-10" dirty="0">
                <a:latin typeface="Calibri"/>
                <a:cs typeface="Calibri"/>
              </a:rPr>
              <a:t>could </a:t>
            </a:r>
            <a:r>
              <a:rPr sz="3000" spc="-5" dirty="0">
                <a:latin typeface="Calibri"/>
                <a:cs typeface="Calibri"/>
              </a:rPr>
              <a:t>not </a:t>
            </a:r>
            <a:r>
              <a:rPr sz="3000" spc="-20" dirty="0">
                <a:latin typeface="Calibri"/>
                <a:cs typeface="Calibri"/>
              </a:rPr>
              <a:t>effectively </a:t>
            </a:r>
            <a:r>
              <a:rPr sz="3000" spc="-5" dirty="0">
                <a:latin typeface="Calibri"/>
                <a:cs typeface="Calibri"/>
              </a:rPr>
              <a:t>mobilise </a:t>
            </a:r>
            <a:r>
              <a:rPr sz="3000" spc="-10" dirty="0">
                <a:latin typeface="Calibri"/>
                <a:cs typeface="Calibri"/>
              </a:rPr>
              <a:t>people support  </a:t>
            </a:r>
            <a:r>
              <a:rPr sz="3000" spc="-5" dirty="0">
                <a:latin typeface="Calibri"/>
                <a:cs typeface="Calibri"/>
              </a:rPr>
              <a:t>till </a:t>
            </a:r>
            <a:r>
              <a:rPr sz="3000" dirty="0">
                <a:latin typeface="Calibri"/>
                <a:cs typeface="Calibri"/>
              </a:rPr>
              <a:t>1930. It </a:t>
            </a:r>
            <a:r>
              <a:rPr sz="3000" spc="-15" dirty="0">
                <a:latin typeface="Calibri"/>
                <a:cs typeface="Calibri"/>
              </a:rPr>
              <a:t>was </a:t>
            </a:r>
            <a:r>
              <a:rPr sz="3000" spc="-10" dirty="0">
                <a:latin typeface="Calibri"/>
                <a:cs typeface="Calibri"/>
              </a:rPr>
              <a:t>during </a:t>
            </a:r>
            <a:r>
              <a:rPr sz="3000" spc="-15" dirty="0">
                <a:latin typeface="Calibri"/>
                <a:cs typeface="Calibri"/>
              </a:rPr>
              <a:t>Great </a:t>
            </a:r>
            <a:r>
              <a:rPr sz="3000" spc="-10" dirty="0">
                <a:latin typeface="Calibri"/>
                <a:cs typeface="Calibri"/>
              </a:rPr>
              <a:t>Depression </a:t>
            </a:r>
            <a:r>
              <a:rPr sz="3000" dirty="0">
                <a:latin typeface="Calibri"/>
                <a:cs typeface="Calibri"/>
              </a:rPr>
              <a:t>when </a:t>
            </a:r>
            <a:r>
              <a:rPr sz="3000" spc="-10" dirty="0">
                <a:latin typeface="Calibri"/>
                <a:cs typeface="Calibri"/>
              </a:rPr>
              <a:t>banks  collapsed </a:t>
            </a:r>
            <a:r>
              <a:rPr sz="3000" dirty="0">
                <a:latin typeface="Calibri"/>
                <a:cs typeface="Calibri"/>
              </a:rPr>
              <a:t>and	</a:t>
            </a:r>
            <a:r>
              <a:rPr sz="3000" spc="-30" dirty="0">
                <a:latin typeface="Calibri"/>
                <a:cs typeface="Calibri"/>
              </a:rPr>
              <a:t>workers </a:t>
            </a:r>
            <a:r>
              <a:rPr sz="3000" spc="-15" dirty="0">
                <a:latin typeface="Calibri"/>
                <a:cs typeface="Calibri"/>
              </a:rPr>
              <a:t>lost </a:t>
            </a:r>
            <a:r>
              <a:rPr sz="3000" spc="-5" dirty="0">
                <a:latin typeface="Calibri"/>
                <a:cs typeface="Calibri"/>
              </a:rPr>
              <a:t>their job </a:t>
            </a:r>
            <a:r>
              <a:rPr sz="3000" spc="-10" dirty="0">
                <a:latin typeface="Calibri"/>
                <a:cs typeface="Calibri"/>
              </a:rPr>
              <a:t>people </a:t>
            </a:r>
            <a:r>
              <a:rPr sz="3000" spc="-15" dirty="0">
                <a:latin typeface="Calibri"/>
                <a:cs typeface="Calibri"/>
              </a:rPr>
              <a:t>started  having </a:t>
            </a:r>
            <a:r>
              <a:rPr sz="3000" spc="-5" dirty="0">
                <a:latin typeface="Calibri"/>
                <a:cs typeface="Calibri"/>
              </a:rPr>
              <a:t>hope </a:t>
            </a:r>
            <a:r>
              <a:rPr sz="3000" dirty="0">
                <a:latin typeface="Calibri"/>
                <a:cs typeface="Calibri"/>
              </a:rPr>
              <a:t>in Nazi </a:t>
            </a:r>
            <a:r>
              <a:rPr sz="3000" spc="-15" dirty="0">
                <a:latin typeface="Calibri"/>
                <a:cs typeface="Calibri"/>
              </a:rPr>
              <a:t>programme. By </a:t>
            </a:r>
            <a:r>
              <a:rPr sz="3000" dirty="0">
                <a:latin typeface="Calibri"/>
                <a:cs typeface="Calibri"/>
              </a:rPr>
              <a:t>1932 </a:t>
            </a:r>
            <a:r>
              <a:rPr sz="3000" spc="-5" dirty="0">
                <a:latin typeface="Calibri"/>
                <a:cs typeface="Calibri"/>
              </a:rPr>
              <a:t>this party  </a:t>
            </a:r>
            <a:r>
              <a:rPr sz="3000" spc="-20" dirty="0">
                <a:latin typeface="Calibri"/>
                <a:cs typeface="Calibri"/>
              </a:rPr>
              <a:t>largest </a:t>
            </a:r>
            <a:r>
              <a:rPr sz="3000" spc="-5" dirty="0">
                <a:latin typeface="Calibri"/>
                <a:cs typeface="Calibri"/>
              </a:rPr>
              <a:t>party </a:t>
            </a:r>
            <a:r>
              <a:rPr sz="3000" dirty="0">
                <a:latin typeface="Calibri"/>
                <a:cs typeface="Calibri"/>
              </a:rPr>
              <a:t>with 37 </a:t>
            </a:r>
            <a:r>
              <a:rPr sz="3000" spc="-15" dirty="0">
                <a:latin typeface="Calibri"/>
                <a:cs typeface="Calibri"/>
              </a:rPr>
              <a:t>percent votes was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formed.</a:t>
            </a:r>
            <a:endParaRPr sz="3000">
              <a:latin typeface="Calibri"/>
              <a:cs typeface="Calibri"/>
            </a:endParaRPr>
          </a:p>
          <a:p>
            <a:pPr marL="355600" marR="665480" indent="-342900">
              <a:lnSpc>
                <a:spcPct val="8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6. </a:t>
            </a:r>
            <a:r>
              <a:rPr sz="3000" spc="-5" dirty="0">
                <a:latin typeface="Calibri"/>
                <a:cs typeface="Calibri"/>
              </a:rPr>
              <a:t>Hitler </a:t>
            </a:r>
            <a:r>
              <a:rPr sz="3000" spc="-10" dirty="0">
                <a:latin typeface="Calibri"/>
                <a:cs typeface="Calibri"/>
              </a:rPr>
              <a:t>was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powerful </a:t>
            </a:r>
            <a:r>
              <a:rPr sz="3000" spc="-55" dirty="0">
                <a:latin typeface="Calibri"/>
                <a:cs typeface="Calibri"/>
              </a:rPr>
              <a:t>speaker. </a:t>
            </a:r>
            <a:r>
              <a:rPr sz="3000" spc="-5" dirty="0">
                <a:latin typeface="Calibri"/>
                <a:cs typeface="Calibri"/>
              </a:rPr>
              <a:t>His passion </a:t>
            </a:r>
            <a:r>
              <a:rPr sz="3000" dirty="0">
                <a:latin typeface="Calibri"/>
                <a:cs typeface="Calibri"/>
              </a:rPr>
              <a:t>and  </a:t>
            </a:r>
            <a:r>
              <a:rPr sz="3000" spc="-15" dirty="0">
                <a:latin typeface="Calibri"/>
                <a:cs typeface="Calibri"/>
              </a:rPr>
              <a:t>words </a:t>
            </a:r>
            <a:r>
              <a:rPr sz="3000" spc="-10" dirty="0">
                <a:latin typeface="Calibri"/>
                <a:cs typeface="Calibri"/>
              </a:rPr>
              <a:t>moved people. </a:t>
            </a:r>
            <a:r>
              <a:rPr sz="3000" spc="-5" dirty="0">
                <a:latin typeface="Calibri"/>
                <a:cs typeface="Calibri"/>
              </a:rPr>
              <a:t>He </a:t>
            </a:r>
            <a:r>
              <a:rPr sz="3000" spc="-15" dirty="0">
                <a:latin typeface="Calibri"/>
                <a:cs typeface="Calibri"/>
              </a:rPr>
              <a:t>promised providing  </a:t>
            </a:r>
            <a:r>
              <a:rPr sz="3000" spc="-10" dirty="0">
                <a:latin typeface="Calibri"/>
                <a:cs typeface="Calibri"/>
              </a:rPr>
              <a:t>employment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dirty="0">
                <a:latin typeface="Calibri"/>
                <a:cs typeface="Calibri"/>
              </a:rPr>
              <a:t>those looking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10" dirty="0">
                <a:latin typeface="Calibri"/>
                <a:cs typeface="Calibri"/>
              </a:rPr>
              <a:t>work, secure  future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10" dirty="0">
                <a:latin typeface="Calibri"/>
                <a:cs typeface="Calibri"/>
              </a:rPr>
              <a:t>youth, </a:t>
            </a:r>
            <a:r>
              <a:rPr sz="3000" spc="-25" dirty="0">
                <a:latin typeface="Calibri"/>
                <a:cs typeface="Calibri"/>
              </a:rPr>
              <a:t>restore </a:t>
            </a:r>
            <a:r>
              <a:rPr sz="3000" spc="-5" dirty="0">
                <a:latin typeface="Calibri"/>
                <a:cs typeface="Calibri"/>
              </a:rPr>
              <a:t>dignity of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Germans.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3962398"/>
            <a:ext cx="8686800" cy="289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29178" y="187197"/>
            <a:ext cx="23342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1.NAZISM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0" y="1219198"/>
            <a:ext cx="9144000" cy="5638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740" y="307035"/>
            <a:ext cx="8096884" cy="350139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55600" marR="248285" indent="-342900">
              <a:lnSpc>
                <a:spcPct val="8000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7. </a:t>
            </a:r>
            <a:r>
              <a:rPr sz="3000" spc="-5" dirty="0">
                <a:latin typeface="Calibri"/>
                <a:cs typeface="Calibri"/>
              </a:rPr>
              <a:t>Hitler </a:t>
            </a:r>
            <a:r>
              <a:rPr sz="3000" spc="-10" dirty="0">
                <a:latin typeface="Calibri"/>
                <a:cs typeface="Calibri"/>
              </a:rPr>
              <a:t>devised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5" dirty="0">
                <a:latin typeface="Calibri"/>
                <a:cs typeface="Calibri"/>
              </a:rPr>
              <a:t>new </a:t>
            </a:r>
            <a:r>
              <a:rPr sz="3000" spc="-10" dirty="0">
                <a:latin typeface="Calibri"/>
                <a:cs typeface="Calibri"/>
              </a:rPr>
              <a:t>style </a:t>
            </a:r>
            <a:r>
              <a:rPr sz="3000" spc="-5" dirty="0">
                <a:latin typeface="Calibri"/>
                <a:cs typeface="Calibri"/>
              </a:rPr>
              <a:t>of politics </a:t>
            </a:r>
            <a:r>
              <a:rPr sz="3000" dirty="0">
                <a:latin typeface="Calibri"/>
                <a:cs typeface="Calibri"/>
              </a:rPr>
              <a:t>. </a:t>
            </a:r>
            <a:r>
              <a:rPr sz="3000" spc="-5" dirty="0">
                <a:latin typeface="Calibri"/>
                <a:cs typeface="Calibri"/>
              </a:rPr>
              <a:t>He  </a:t>
            </a:r>
            <a:r>
              <a:rPr sz="3000" spc="-20" dirty="0">
                <a:latin typeface="Calibri"/>
                <a:cs typeface="Calibri"/>
              </a:rPr>
              <a:t>understood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significance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dirty="0">
                <a:latin typeface="Calibri"/>
                <a:cs typeface="Calibri"/>
              </a:rPr>
              <a:t>rituals , mass  </a:t>
            </a:r>
            <a:r>
              <a:rPr sz="3000" spc="-5" dirty="0">
                <a:latin typeface="Calibri"/>
                <a:cs typeface="Calibri"/>
              </a:rPr>
              <a:t>mobilisations. He </a:t>
            </a:r>
            <a:r>
              <a:rPr sz="3000" spc="-10" dirty="0">
                <a:latin typeface="Calibri"/>
                <a:cs typeface="Calibri"/>
              </a:rPr>
              <a:t>took </a:t>
            </a:r>
            <a:r>
              <a:rPr sz="3000" spc="-15" dirty="0">
                <a:latin typeface="Calibri"/>
                <a:cs typeface="Calibri"/>
              </a:rPr>
              <a:t>rallies, </a:t>
            </a:r>
            <a:r>
              <a:rPr sz="3000" spc="-10" dirty="0">
                <a:latin typeface="Calibri"/>
                <a:cs typeface="Calibri"/>
              </a:rPr>
              <a:t>public </a:t>
            </a:r>
            <a:r>
              <a:rPr sz="3000" spc="-5" dirty="0">
                <a:latin typeface="Calibri"/>
                <a:cs typeface="Calibri"/>
              </a:rPr>
              <a:t>meetings </a:t>
            </a:r>
            <a:r>
              <a:rPr sz="3000" spc="-15" dirty="0">
                <a:latin typeface="Calibri"/>
                <a:cs typeface="Calibri"/>
              </a:rPr>
              <a:t>to  </a:t>
            </a:r>
            <a:r>
              <a:rPr sz="3000" spc="-10" dirty="0">
                <a:latin typeface="Calibri"/>
                <a:cs typeface="Calibri"/>
              </a:rPr>
              <a:t>instil </a:t>
            </a:r>
            <a:r>
              <a:rPr sz="3000" spc="-5" dirty="0">
                <a:latin typeface="Calibri"/>
                <a:cs typeface="Calibri"/>
              </a:rPr>
              <a:t>unity </a:t>
            </a:r>
            <a:r>
              <a:rPr sz="3000" dirty="0">
                <a:latin typeface="Calibri"/>
                <a:cs typeface="Calibri"/>
              </a:rPr>
              <a:t>among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people.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8. Nazis </a:t>
            </a:r>
            <a:r>
              <a:rPr sz="3000" spc="-10" dirty="0">
                <a:latin typeface="Calibri"/>
                <a:cs typeface="Calibri"/>
              </a:rPr>
              <a:t>took </a:t>
            </a:r>
            <a:r>
              <a:rPr sz="3000" spc="-15" dirty="0">
                <a:latin typeface="Calibri"/>
                <a:cs typeface="Calibri"/>
              </a:rPr>
              <a:t>red banners </a:t>
            </a:r>
            <a:r>
              <a:rPr sz="3000" dirty="0">
                <a:latin typeface="Calibri"/>
                <a:cs typeface="Calibri"/>
              </a:rPr>
              <a:t>with </a:t>
            </a:r>
            <a:r>
              <a:rPr sz="3000" spc="-20" dirty="0">
                <a:latin typeface="Calibri"/>
                <a:cs typeface="Calibri"/>
              </a:rPr>
              <a:t>Swastika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20" dirty="0">
                <a:latin typeface="Calibri"/>
                <a:cs typeface="Calibri"/>
              </a:rPr>
              <a:t>create  </a:t>
            </a:r>
            <a:r>
              <a:rPr sz="3000" spc="-5" dirty="0">
                <a:latin typeface="Calibri"/>
                <a:cs typeface="Calibri"/>
              </a:rPr>
              <a:t>unity </a:t>
            </a:r>
            <a:r>
              <a:rPr sz="3000" dirty="0">
                <a:latin typeface="Calibri"/>
                <a:cs typeface="Calibri"/>
              </a:rPr>
              <a:t>among the </a:t>
            </a:r>
            <a:r>
              <a:rPr sz="3000" spc="-10" dirty="0">
                <a:latin typeface="Calibri"/>
                <a:cs typeface="Calibri"/>
              </a:rPr>
              <a:t>people to </a:t>
            </a:r>
            <a:r>
              <a:rPr sz="3000" spc="-5" dirty="0">
                <a:latin typeface="Calibri"/>
                <a:cs typeface="Calibri"/>
              </a:rPr>
              <a:t>support </a:t>
            </a:r>
            <a:r>
              <a:rPr sz="3000" dirty="0">
                <a:latin typeface="Calibri"/>
                <a:cs typeface="Calibri"/>
              </a:rPr>
              <a:t>the Nazi </a:t>
            </a:r>
            <a:r>
              <a:rPr sz="3000" spc="-40" dirty="0">
                <a:latin typeface="Calibri"/>
                <a:cs typeface="Calibri"/>
              </a:rPr>
              <a:t>party.  </a:t>
            </a:r>
            <a:r>
              <a:rPr sz="3000" spc="-10" dirty="0">
                <a:latin typeface="Calibri"/>
                <a:cs typeface="Calibri"/>
              </a:rPr>
              <a:t>Hitler was </a:t>
            </a:r>
            <a:r>
              <a:rPr sz="3000" spc="-5" dirty="0">
                <a:latin typeface="Calibri"/>
                <a:cs typeface="Calibri"/>
              </a:rPr>
              <a:t>seen </a:t>
            </a:r>
            <a:r>
              <a:rPr sz="3000" dirty="0">
                <a:latin typeface="Calibri"/>
                <a:cs typeface="Calibri"/>
              </a:rPr>
              <a:t>as a messiah </a:t>
            </a:r>
            <a:r>
              <a:rPr sz="3000" spc="-5" dirty="0">
                <a:latin typeface="Calibri"/>
                <a:cs typeface="Calibri"/>
              </a:rPr>
              <a:t>or </a:t>
            </a:r>
            <a:r>
              <a:rPr sz="3000" spc="-10" dirty="0">
                <a:latin typeface="Calibri"/>
                <a:cs typeface="Calibri"/>
              </a:rPr>
              <a:t>saviour by  </a:t>
            </a:r>
            <a:r>
              <a:rPr sz="3000" dirty="0">
                <a:latin typeface="Calibri"/>
                <a:cs typeface="Calibri"/>
              </a:rPr>
              <a:t>Germans who </a:t>
            </a:r>
            <a:r>
              <a:rPr sz="3000" spc="-10" dirty="0">
                <a:latin typeface="Calibri"/>
                <a:cs typeface="Calibri"/>
              </a:rPr>
              <a:t>was </a:t>
            </a:r>
            <a:r>
              <a:rPr sz="3000" spc="-5" dirty="0">
                <a:latin typeface="Calibri"/>
                <a:cs typeface="Calibri"/>
              </a:rPr>
              <a:t>trying </a:t>
            </a:r>
            <a:r>
              <a:rPr sz="3000" spc="-1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help them </a:t>
            </a:r>
            <a:r>
              <a:rPr sz="3000" dirty="0">
                <a:latin typeface="Calibri"/>
                <a:cs typeface="Calibri"/>
              </a:rPr>
              <a:t>in </a:t>
            </a:r>
            <a:r>
              <a:rPr sz="3000" spc="-10" dirty="0">
                <a:latin typeface="Calibri"/>
                <a:cs typeface="Calibri"/>
              </a:rPr>
              <a:t>difficult  </a:t>
            </a:r>
            <a:r>
              <a:rPr sz="3000" spc="-5" dirty="0">
                <a:latin typeface="Calibri"/>
                <a:cs typeface="Calibri"/>
              </a:rPr>
              <a:t>situations.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829811"/>
            <a:ext cx="3276600" cy="3028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1800" y="3581399"/>
            <a:ext cx="6172200" cy="327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8166" y="362457"/>
            <a:ext cx="689038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2.2 </a:t>
            </a:r>
            <a:r>
              <a:rPr sz="4400" spc="-10" dirty="0"/>
              <a:t>Destruction </a:t>
            </a:r>
            <a:r>
              <a:rPr sz="4400" dirty="0"/>
              <a:t>of</a:t>
            </a:r>
            <a:r>
              <a:rPr sz="4400" spc="-35" dirty="0"/>
              <a:t> </a:t>
            </a:r>
            <a:r>
              <a:rPr sz="4400" spc="-15" dirty="0"/>
              <a:t>Democracy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307340" y="1087881"/>
            <a:ext cx="8318500" cy="53600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080" indent="-342900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1. On 30 Jan </a:t>
            </a:r>
            <a:r>
              <a:rPr sz="2500" spc="-10" dirty="0">
                <a:latin typeface="Calibri"/>
                <a:cs typeface="Calibri"/>
              </a:rPr>
              <a:t>1933, President Hindenburg </a:t>
            </a:r>
            <a:r>
              <a:rPr sz="2500" spc="-30" dirty="0">
                <a:latin typeface="Calibri"/>
                <a:cs typeface="Calibri"/>
              </a:rPr>
              <a:t>offers </a:t>
            </a:r>
            <a:r>
              <a:rPr sz="2500" spc="-10" dirty="0">
                <a:latin typeface="Calibri"/>
                <a:cs typeface="Calibri"/>
              </a:rPr>
              <a:t>Chancelorship  </a:t>
            </a:r>
            <a:r>
              <a:rPr sz="2500" spc="-5" dirty="0">
                <a:latin typeface="Calibri"/>
                <a:cs typeface="Calibri"/>
              </a:rPr>
              <a:t>of all </a:t>
            </a:r>
            <a:r>
              <a:rPr sz="2500" spc="-10" dirty="0">
                <a:latin typeface="Calibri"/>
                <a:cs typeface="Calibri"/>
              </a:rPr>
              <a:t>cabinet </a:t>
            </a:r>
            <a:r>
              <a:rPr sz="2500" spc="-15" dirty="0">
                <a:latin typeface="Calibri"/>
                <a:cs typeface="Calibri"/>
              </a:rPr>
              <a:t>ministers to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40" dirty="0">
                <a:latin typeface="Calibri"/>
                <a:cs typeface="Calibri"/>
              </a:rPr>
              <a:t>Hitler.</a:t>
            </a:r>
            <a:endParaRPr sz="2500">
              <a:latin typeface="Calibri"/>
              <a:cs typeface="Calibri"/>
            </a:endParaRPr>
          </a:p>
          <a:p>
            <a:pPr marL="355600" marR="121920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2. </a:t>
            </a:r>
            <a:r>
              <a:rPr sz="2500" spc="-10" dirty="0">
                <a:latin typeface="Calibri"/>
                <a:cs typeface="Calibri"/>
              </a:rPr>
              <a:t>Having got </a:t>
            </a:r>
            <a:r>
              <a:rPr sz="2500" spc="-45" dirty="0">
                <a:latin typeface="Calibri"/>
                <a:cs typeface="Calibri"/>
              </a:rPr>
              <a:t>power, </a:t>
            </a:r>
            <a:r>
              <a:rPr sz="2500" spc="-5" dirty="0">
                <a:latin typeface="Calibri"/>
                <a:cs typeface="Calibri"/>
              </a:rPr>
              <a:t>Hitler </a:t>
            </a:r>
            <a:r>
              <a:rPr sz="2500" spc="-30" dirty="0">
                <a:latin typeface="Calibri"/>
                <a:cs typeface="Calibri"/>
              </a:rPr>
              <a:t>broke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democratic structure of  Government.</a:t>
            </a:r>
            <a:endParaRPr sz="2500">
              <a:latin typeface="Calibri"/>
              <a:cs typeface="Calibri"/>
            </a:endParaRPr>
          </a:p>
          <a:p>
            <a:pPr marL="355600" marR="826769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3. </a:t>
            </a:r>
            <a:r>
              <a:rPr sz="2500" spc="-10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Fire </a:t>
            </a:r>
            <a:r>
              <a:rPr sz="2500" spc="-10" dirty="0">
                <a:latin typeface="Calibri"/>
                <a:cs typeface="Calibri"/>
              </a:rPr>
              <a:t>Decree was passed </a:t>
            </a:r>
            <a:r>
              <a:rPr sz="2500" spc="-5" dirty="0">
                <a:latin typeface="Calibri"/>
                <a:cs typeface="Calibri"/>
              </a:rPr>
              <a:t>on 28 </a:t>
            </a:r>
            <a:r>
              <a:rPr sz="2500" spc="-15" dirty="0">
                <a:latin typeface="Calibri"/>
                <a:cs typeface="Calibri"/>
              </a:rPr>
              <a:t>Feb </a:t>
            </a:r>
            <a:r>
              <a:rPr sz="2500" spc="-5" dirty="0">
                <a:latin typeface="Calibri"/>
                <a:cs typeface="Calibri"/>
              </a:rPr>
              <a:t>1933 which  </a:t>
            </a:r>
            <a:r>
              <a:rPr sz="2500" spc="-10" dirty="0">
                <a:latin typeface="Calibri"/>
                <a:cs typeface="Calibri"/>
              </a:rPr>
              <a:t>suspended </a:t>
            </a:r>
            <a:r>
              <a:rPr sz="2500" spc="-5" dirty="0">
                <a:latin typeface="Calibri"/>
                <a:cs typeface="Calibri"/>
              </a:rPr>
              <a:t>all civil rights </a:t>
            </a:r>
            <a:r>
              <a:rPr sz="2500" spc="-25" dirty="0">
                <a:latin typeface="Calibri"/>
                <a:cs typeface="Calibri"/>
              </a:rPr>
              <a:t>like </a:t>
            </a:r>
            <a:r>
              <a:rPr sz="2500" spc="-10" dirty="0">
                <a:latin typeface="Calibri"/>
                <a:cs typeface="Calibri"/>
              </a:rPr>
              <a:t>freedom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speech, press,  </a:t>
            </a:r>
            <a:r>
              <a:rPr sz="2500" spc="-5" dirty="0">
                <a:latin typeface="Calibri"/>
                <a:cs typeface="Calibri"/>
              </a:rPr>
              <a:t>assembly </a:t>
            </a:r>
            <a:r>
              <a:rPr sz="2500" spc="-10" dirty="0">
                <a:latin typeface="Calibri"/>
                <a:cs typeface="Calibri"/>
              </a:rPr>
              <a:t>that was guaranteed </a:t>
            </a:r>
            <a:r>
              <a:rPr sz="2500" spc="-15" dirty="0">
                <a:latin typeface="Calibri"/>
                <a:cs typeface="Calibri"/>
              </a:rPr>
              <a:t>by </a:t>
            </a:r>
            <a:r>
              <a:rPr sz="2500" spc="-20" dirty="0">
                <a:latin typeface="Calibri"/>
                <a:cs typeface="Calibri"/>
              </a:rPr>
              <a:t>Weimar</a:t>
            </a:r>
            <a:r>
              <a:rPr sz="2500" spc="8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Constitution.</a:t>
            </a:r>
            <a:endParaRPr sz="2500">
              <a:latin typeface="Calibri"/>
              <a:cs typeface="Calibri"/>
            </a:endParaRPr>
          </a:p>
          <a:p>
            <a:pPr marL="355600" marR="498475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  <a:tab pos="1764664" algn="l"/>
              </a:tabLst>
            </a:pPr>
            <a:r>
              <a:rPr sz="2500" spc="-5" dirty="0">
                <a:latin typeface="Calibri"/>
                <a:cs typeface="Calibri"/>
              </a:rPr>
              <a:t>4.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Various	</a:t>
            </a:r>
            <a:r>
              <a:rPr sz="2500" spc="-15" dirty="0">
                <a:latin typeface="Calibri"/>
                <a:cs typeface="Calibri"/>
              </a:rPr>
              <a:t>communists started concentration camps </a:t>
            </a:r>
            <a:r>
              <a:rPr sz="2500" spc="-5" dirty="0">
                <a:latin typeface="Calibri"/>
                <a:cs typeface="Calibri"/>
              </a:rPr>
              <a:t>who  </a:t>
            </a:r>
            <a:r>
              <a:rPr sz="2500" spc="-10" dirty="0">
                <a:latin typeface="Calibri"/>
                <a:cs typeface="Calibri"/>
              </a:rPr>
              <a:t>raising </a:t>
            </a:r>
            <a:r>
              <a:rPr sz="2500" spc="-5" dirty="0">
                <a:latin typeface="Calibri"/>
                <a:cs typeface="Calibri"/>
              </a:rPr>
              <a:t>their </a:t>
            </a:r>
            <a:r>
              <a:rPr sz="2500" spc="-10" dirty="0">
                <a:latin typeface="Calibri"/>
                <a:cs typeface="Calibri"/>
              </a:rPr>
              <a:t>voice </a:t>
            </a:r>
            <a:r>
              <a:rPr sz="2500" spc="-15" dirty="0">
                <a:latin typeface="Calibri"/>
                <a:cs typeface="Calibri"/>
              </a:rPr>
              <a:t>against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Fire decree passed </a:t>
            </a:r>
            <a:r>
              <a:rPr sz="2500" spc="-15" dirty="0">
                <a:latin typeface="Calibri"/>
                <a:cs typeface="Calibri"/>
              </a:rPr>
              <a:t>by</a:t>
            </a:r>
            <a:r>
              <a:rPr sz="2500" spc="145" dirty="0">
                <a:latin typeface="Calibri"/>
                <a:cs typeface="Calibri"/>
              </a:rPr>
              <a:t> </a:t>
            </a:r>
            <a:r>
              <a:rPr sz="2500" spc="-40" dirty="0">
                <a:latin typeface="Calibri"/>
                <a:cs typeface="Calibri"/>
              </a:rPr>
              <a:t>Hitler.</a:t>
            </a:r>
            <a:endParaRPr sz="2500">
              <a:latin typeface="Calibri"/>
              <a:cs typeface="Calibri"/>
            </a:endParaRPr>
          </a:p>
          <a:p>
            <a:pPr marL="355600" marR="164465" indent="-342900">
              <a:lnSpc>
                <a:spcPts val="24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5. On 3 </a:t>
            </a:r>
            <a:r>
              <a:rPr sz="2500" spc="-10" dirty="0">
                <a:latin typeface="Calibri"/>
                <a:cs typeface="Calibri"/>
              </a:rPr>
              <a:t>march 1933, Enabling </a:t>
            </a:r>
            <a:r>
              <a:rPr sz="2500" spc="-5" dirty="0">
                <a:latin typeface="Calibri"/>
                <a:cs typeface="Calibri"/>
              </a:rPr>
              <a:t>Act </a:t>
            </a:r>
            <a:r>
              <a:rPr sz="2500" spc="-10" dirty="0">
                <a:latin typeface="Calibri"/>
                <a:cs typeface="Calibri"/>
              </a:rPr>
              <a:t>was passed </a:t>
            </a:r>
            <a:r>
              <a:rPr sz="2500" spc="-5" dirty="0">
                <a:latin typeface="Calibri"/>
                <a:cs typeface="Calibri"/>
              </a:rPr>
              <a:t>which </a:t>
            </a:r>
            <a:r>
              <a:rPr sz="2500" spc="-10" dirty="0">
                <a:latin typeface="Calibri"/>
                <a:cs typeface="Calibri"/>
              </a:rPr>
              <a:t>passed  </a:t>
            </a:r>
            <a:r>
              <a:rPr sz="2500" spc="-15" dirty="0">
                <a:latin typeface="Calibri"/>
                <a:cs typeface="Calibri"/>
              </a:rPr>
              <a:t>dictatorship </a:t>
            </a: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spc="-30" dirty="0">
                <a:latin typeface="Calibri"/>
                <a:cs typeface="Calibri"/>
              </a:rPr>
              <a:t>Germany. </a:t>
            </a:r>
            <a:r>
              <a:rPr sz="2500" spc="-5" dirty="0">
                <a:latin typeface="Calibri"/>
                <a:cs typeface="Calibri"/>
              </a:rPr>
              <a:t>It </a:t>
            </a:r>
            <a:r>
              <a:rPr sz="2500" spc="-30" dirty="0">
                <a:latin typeface="Calibri"/>
                <a:cs typeface="Calibri"/>
              </a:rPr>
              <a:t>gave </a:t>
            </a:r>
            <a:r>
              <a:rPr sz="2500" spc="-5" dirty="0">
                <a:latin typeface="Calibri"/>
                <a:cs typeface="Calibri"/>
              </a:rPr>
              <a:t>all </a:t>
            </a:r>
            <a:r>
              <a:rPr sz="2500" spc="-15" dirty="0">
                <a:latin typeface="Calibri"/>
                <a:cs typeface="Calibri"/>
              </a:rPr>
              <a:t>powers </a:t>
            </a: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spc="-10" dirty="0">
                <a:latin typeface="Calibri"/>
                <a:cs typeface="Calibri"/>
              </a:rPr>
              <a:t>hands </a:t>
            </a:r>
            <a:r>
              <a:rPr sz="2500" dirty="0">
                <a:latin typeface="Calibri"/>
                <a:cs typeface="Calibri"/>
              </a:rPr>
              <a:t>of </a:t>
            </a:r>
            <a:r>
              <a:rPr sz="2500" spc="-40" dirty="0">
                <a:latin typeface="Calibri"/>
                <a:cs typeface="Calibri"/>
              </a:rPr>
              <a:t>Hitler.  </a:t>
            </a:r>
            <a:r>
              <a:rPr sz="2500" spc="-5" dirty="0">
                <a:latin typeface="Calibri"/>
                <a:cs typeface="Calibri"/>
              </a:rPr>
              <a:t>All </a:t>
            </a:r>
            <a:r>
              <a:rPr sz="2500" spc="-10" dirty="0">
                <a:latin typeface="Calibri"/>
                <a:cs typeface="Calibri"/>
              </a:rPr>
              <a:t>political </a:t>
            </a:r>
            <a:r>
              <a:rPr sz="2500" spc="-5" dirty="0">
                <a:latin typeface="Calibri"/>
                <a:cs typeface="Calibri"/>
              </a:rPr>
              <a:t>parties </a:t>
            </a:r>
            <a:r>
              <a:rPr sz="2500" spc="-20" dirty="0">
                <a:latin typeface="Calibri"/>
                <a:cs typeface="Calibri"/>
              </a:rPr>
              <a:t>except </a:t>
            </a:r>
            <a:r>
              <a:rPr sz="2500" spc="-5" dirty="0">
                <a:latin typeface="Calibri"/>
                <a:cs typeface="Calibri"/>
              </a:rPr>
              <a:t>Nazi party </a:t>
            </a:r>
            <a:r>
              <a:rPr sz="2500" spc="-15" dirty="0">
                <a:latin typeface="Calibri"/>
                <a:cs typeface="Calibri"/>
              </a:rPr>
              <a:t>were</a:t>
            </a:r>
            <a:r>
              <a:rPr sz="2500" spc="8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banned.</a:t>
            </a:r>
            <a:endParaRPr sz="2500">
              <a:latin typeface="Calibri"/>
              <a:cs typeface="Calibri"/>
            </a:endParaRPr>
          </a:p>
          <a:p>
            <a:pPr marL="355600" marR="74295" indent="-342900">
              <a:lnSpc>
                <a:spcPct val="8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6. Nazi </a:t>
            </a:r>
            <a:r>
              <a:rPr sz="2500" spc="-15" dirty="0">
                <a:latin typeface="Calibri"/>
                <a:cs typeface="Calibri"/>
              </a:rPr>
              <a:t>created </a:t>
            </a:r>
            <a:r>
              <a:rPr sz="2500" spc="-5" dirty="0">
                <a:latin typeface="Calibri"/>
                <a:cs typeface="Calibri"/>
              </a:rPr>
              <a:t>their </a:t>
            </a:r>
            <a:r>
              <a:rPr sz="2500" spc="-10" dirty="0">
                <a:latin typeface="Calibri"/>
                <a:cs typeface="Calibri"/>
              </a:rPr>
              <a:t>own </a:t>
            </a:r>
            <a:r>
              <a:rPr sz="2500" spc="-5" dirty="0">
                <a:latin typeface="Calibri"/>
                <a:cs typeface="Calibri"/>
              </a:rPr>
              <a:t>security </a:t>
            </a:r>
            <a:r>
              <a:rPr sz="2500" spc="-20" dirty="0">
                <a:latin typeface="Calibri"/>
                <a:cs typeface="Calibri"/>
              </a:rPr>
              <a:t>forces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20" dirty="0">
                <a:latin typeface="Calibri"/>
                <a:cs typeface="Calibri"/>
              </a:rPr>
              <a:t>exercise control  </a:t>
            </a:r>
            <a:r>
              <a:rPr sz="2500" spc="-15" dirty="0">
                <a:latin typeface="Calibri"/>
                <a:cs typeface="Calibri"/>
              </a:rPr>
              <a:t>over </a:t>
            </a:r>
            <a:r>
              <a:rPr sz="2500" spc="-5" dirty="0">
                <a:latin typeface="Calibri"/>
                <a:cs typeface="Calibri"/>
              </a:rPr>
              <a:t>people. </a:t>
            </a:r>
            <a:r>
              <a:rPr sz="2500" spc="-10" dirty="0">
                <a:latin typeface="Calibri"/>
                <a:cs typeface="Calibri"/>
              </a:rPr>
              <a:t>It </a:t>
            </a:r>
            <a:r>
              <a:rPr sz="2500" spc="-5" dirty="0">
                <a:latin typeface="Calibri"/>
                <a:cs typeface="Calibri"/>
              </a:rPr>
              <a:t>include </a:t>
            </a:r>
            <a:r>
              <a:rPr sz="2500" spc="-15" dirty="0">
                <a:latin typeface="Calibri"/>
                <a:cs typeface="Calibri"/>
              </a:rPr>
              <a:t>SA </a:t>
            </a:r>
            <a:r>
              <a:rPr sz="2500" dirty="0">
                <a:latin typeface="Calibri"/>
                <a:cs typeface="Calibri"/>
              </a:rPr>
              <a:t>or </a:t>
            </a:r>
            <a:r>
              <a:rPr sz="2500" spc="-10" dirty="0">
                <a:latin typeface="Calibri"/>
                <a:cs typeface="Calibri"/>
              </a:rPr>
              <a:t>Storm </a:t>
            </a:r>
            <a:r>
              <a:rPr sz="2500" spc="-35" dirty="0">
                <a:latin typeface="Calibri"/>
                <a:cs typeface="Calibri"/>
              </a:rPr>
              <a:t>Troopers, </a:t>
            </a:r>
            <a:r>
              <a:rPr sz="2500" spc="-15" dirty="0">
                <a:latin typeface="Calibri"/>
                <a:cs typeface="Calibri"/>
              </a:rPr>
              <a:t>Gestapo </a:t>
            </a:r>
            <a:r>
              <a:rPr sz="2500" spc="-10" dirty="0">
                <a:latin typeface="Calibri"/>
                <a:cs typeface="Calibri"/>
              </a:rPr>
              <a:t>(Secret  </a:t>
            </a:r>
            <a:r>
              <a:rPr sz="2500" spc="-20" dirty="0">
                <a:latin typeface="Calibri"/>
                <a:cs typeface="Calibri"/>
              </a:rPr>
              <a:t>State </a:t>
            </a:r>
            <a:r>
              <a:rPr sz="2500" spc="-10" dirty="0">
                <a:latin typeface="Calibri"/>
                <a:cs typeface="Calibri"/>
              </a:rPr>
              <a:t>Police), SS(Protection Squads), </a:t>
            </a:r>
            <a:r>
              <a:rPr sz="2500" spc="-5" dirty="0">
                <a:latin typeface="Calibri"/>
                <a:cs typeface="Calibri"/>
              </a:rPr>
              <a:t>Security </a:t>
            </a:r>
            <a:r>
              <a:rPr sz="2500" spc="-15" dirty="0">
                <a:latin typeface="Calibri"/>
                <a:cs typeface="Calibri"/>
              </a:rPr>
              <a:t>System(SA) </a:t>
            </a:r>
            <a:r>
              <a:rPr sz="2500" spc="-5" dirty="0">
                <a:latin typeface="Calibri"/>
                <a:cs typeface="Calibri"/>
              </a:rPr>
              <a:t>and  </a:t>
            </a:r>
            <a:r>
              <a:rPr sz="2500" spc="-10" dirty="0">
                <a:latin typeface="Calibri"/>
                <a:cs typeface="Calibri"/>
              </a:rPr>
              <a:t>regular </a:t>
            </a:r>
            <a:r>
              <a:rPr sz="2500" spc="-5" dirty="0">
                <a:latin typeface="Calibri"/>
                <a:cs typeface="Calibri"/>
              </a:rPr>
              <a:t>police in </a:t>
            </a:r>
            <a:r>
              <a:rPr sz="2500" spc="-10" dirty="0">
                <a:latin typeface="Calibri"/>
                <a:cs typeface="Calibri"/>
              </a:rPr>
              <a:t>green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uniform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8573" y="192150"/>
            <a:ext cx="76917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4505" marR="5080" indent="-1742439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2.3 </a:t>
            </a:r>
            <a:r>
              <a:rPr spc="-15" dirty="0"/>
              <a:t>Reconstruction </a:t>
            </a:r>
            <a:r>
              <a:rPr spc="-5" dirty="0"/>
              <a:t>of </a:t>
            </a:r>
            <a:r>
              <a:rPr spc="-15" dirty="0"/>
              <a:t>Germany </a:t>
            </a:r>
            <a:r>
              <a:rPr spc="-25" dirty="0"/>
              <a:t>after  </a:t>
            </a:r>
            <a:r>
              <a:rPr spc="-5" dirty="0"/>
              <a:t>Hitler </a:t>
            </a:r>
            <a:r>
              <a:rPr spc="-15" dirty="0"/>
              <a:t>gained</a:t>
            </a:r>
            <a:r>
              <a:rPr spc="35" dirty="0"/>
              <a:t> </a:t>
            </a:r>
            <a:r>
              <a:rPr spc="-15" dirty="0"/>
              <a:t>power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98780" marR="48260" indent="-342900">
              <a:lnSpc>
                <a:spcPct val="80100"/>
              </a:lnSpc>
              <a:spcBef>
                <a:spcPts val="620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pc="-5" dirty="0"/>
              <a:t>1. Hitler assigned the </a:t>
            </a:r>
            <a:r>
              <a:rPr spc="-10" dirty="0"/>
              <a:t>responsibility </a:t>
            </a:r>
            <a:r>
              <a:rPr spc="-5" dirty="0"/>
              <a:t>of </a:t>
            </a:r>
            <a:r>
              <a:rPr spc="-15" dirty="0"/>
              <a:t>Economic recovery </a:t>
            </a:r>
            <a:r>
              <a:rPr spc="-20" dirty="0"/>
              <a:t>to </a:t>
            </a:r>
            <a:r>
              <a:rPr spc="-10" dirty="0"/>
              <a:t>economist  </a:t>
            </a:r>
            <a:r>
              <a:rPr spc="-5" dirty="0"/>
              <a:t>Hjalmar </a:t>
            </a:r>
            <a:r>
              <a:rPr spc="-10" dirty="0"/>
              <a:t>Schacht </a:t>
            </a:r>
            <a:r>
              <a:rPr spc="-5" dirty="0"/>
              <a:t>who aimed </a:t>
            </a:r>
            <a:r>
              <a:rPr spc="-15" dirty="0"/>
              <a:t>at </a:t>
            </a:r>
            <a:r>
              <a:rPr spc="-5" dirty="0"/>
              <a:t>full </a:t>
            </a:r>
            <a:r>
              <a:rPr spc="-10" dirty="0"/>
              <a:t>production </a:t>
            </a:r>
            <a:r>
              <a:rPr spc="-5" dirty="0"/>
              <a:t>of </a:t>
            </a:r>
            <a:r>
              <a:rPr spc="-10" dirty="0"/>
              <a:t>goods </a:t>
            </a:r>
            <a:r>
              <a:rPr spc="-5" dirty="0"/>
              <a:t>in </a:t>
            </a:r>
            <a:r>
              <a:rPr spc="-10" dirty="0"/>
              <a:t>industries,  employment </a:t>
            </a:r>
            <a:r>
              <a:rPr spc="-20" dirty="0"/>
              <a:t>to </a:t>
            </a:r>
            <a:r>
              <a:rPr spc="-10" dirty="0"/>
              <a:t>people</a:t>
            </a:r>
            <a:r>
              <a:rPr spc="65" dirty="0"/>
              <a:t> </a:t>
            </a:r>
            <a:r>
              <a:rPr spc="-15" dirty="0"/>
              <a:t>etc.</a:t>
            </a:r>
          </a:p>
          <a:p>
            <a:pPr marL="398780" marR="508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pc="-5" dirty="0"/>
              <a:t>2. Hitler made </a:t>
            </a:r>
            <a:r>
              <a:rPr spc="-15" dirty="0"/>
              <a:t>foreign </a:t>
            </a:r>
            <a:r>
              <a:rPr spc="-5" dirty="0"/>
              <a:t>policy in which he </a:t>
            </a:r>
            <a:r>
              <a:rPr spc="-15" dirty="0"/>
              <a:t>invited </a:t>
            </a:r>
            <a:r>
              <a:rPr spc="-10" dirty="0"/>
              <a:t>various League </a:t>
            </a:r>
            <a:r>
              <a:rPr spc="-5" dirty="0"/>
              <a:t>of  </a:t>
            </a:r>
            <a:r>
              <a:rPr spc="-10" dirty="0"/>
              <a:t>Nations </a:t>
            </a:r>
            <a:r>
              <a:rPr spc="-5" dirty="0"/>
              <a:t>in 1933. </a:t>
            </a:r>
            <a:r>
              <a:rPr spc="-10" dirty="0"/>
              <a:t>After </a:t>
            </a:r>
            <a:r>
              <a:rPr spc="-5" dirty="0"/>
              <a:t>this </a:t>
            </a:r>
            <a:r>
              <a:rPr spc="-30" dirty="0"/>
              <a:t>policy, </a:t>
            </a:r>
            <a:r>
              <a:rPr spc="-5" dirty="0"/>
              <a:t>he occupied Rhineland in 1936 joined  Austria and </a:t>
            </a:r>
            <a:r>
              <a:rPr spc="-10" dirty="0"/>
              <a:t>Germany </a:t>
            </a:r>
            <a:r>
              <a:rPr spc="-5" dirty="0"/>
              <a:t>in 1938 with the </a:t>
            </a:r>
            <a:r>
              <a:rPr spc="-10" dirty="0"/>
              <a:t>slogan </a:t>
            </a:r>
            <a:r>
              <a:rPr spc="-15" dirty="0"/>
              <a:t>‘One </a:t>
            </a:r>
            <a:r>
              <a:rPr spc="-10" dirty="0"/>
              <a:t>People, One Empire  One</a:t>
            </a:r>
            <a:r>
              <a:rPr spc="5" dirty="0"/>
              <a:t> Leader’</a:t>
            </a:r>
          </a:p>
          <a:p>
            <a:pPr marL="398780" marR="117475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pc="-5" dirty="0"/>
              <a:t>3. He than </a:t>
            </a:r>
            <a:r>
              <a:rPr spc="-20" dirty="0"/>
              <a:t>wanted to </a:t>
            </a:r>
            <a:r>
              <a:rPr spc="-10" dirty="0"/>
              <a:t>occupy Germany </a:t>
            </a:r>
            <a:r>
              <a:rPr spc="-5" dirty="0"/>
              <a:t>speaking </a:t>
            </a:r>
            <a:r>
              <a:rPr spc="-25" dirty="0"/>
              <a:t>state </a:t>
            </a:r>
            <a:r>
              <a:rPr spc="-5" dirty="0"/>
              <a:t>i.e </a:t>
            </a:r>
            <a:r>
              <a:rPr spc="-10" dirty="0"/>
              <a:t>Sudentnland.  </a:t>
            </a:r>
            <a:r>
              <a:rPr spc="-15" dirty="0"/>
              <a:t>Scacht </a:t>
            </a:r>
            <a:r>
              <a:rPr spc="-5" dirty="0"/>
              <a:t>advised </a:t>
            </a:r>
            <a:r>
              <a:rPr spc="-10" dirty="0"/>
              <a:t>him </a:t>
            </a:r>
            <a:r>
              <a:rPr spc="-5" dirty="0"/>
              <a:t>not </a:t>
            </a:r>
            <a:r>
              <a:rPr spc="-15" dirty="0"/>
              <a:t>to </a:t>
            </a:r>
            <a:r>
              <a:rPr spc="-5" dirty="0"/>
              <a:t>do so as </a:t>
            </a:r>
            <a:r>
              <a:rPr spc="-10" dirty="0"/>
              <a:t>they </a:t>
            </a:r>
            <a:r>
              <a:rPr spc="-5" dirty="0"/>
              <a:t>don’t </a:t>
            </a:r>
            <a:r>
              <a:rPr spc="-20" dirty="0"/>
              <a:t>have </a:t>
            </a:r>
            <a:r>
              <a:rPr spc="-10" dirty="0"/>
              <a:t>enough finances.  Hitler </a:t>
            </a:r>
            <a:r>
              <a:rPr spc="-5" dirty="0"/>
              <a:t>did </a:t>
            </a:r>
            <a:r>
              <a:rPr spc="-10" dirty="0"/>
              <a:t>not agreed </a:t>
            </a:r>
            <a:r>
              <a:rPr spc="-15" dirty="0"/>
              <a:t>to </a:t>
            </a:r>
            <a:r>
              <a:rPr spc="-20" dirty="0"/>
              <a:t>Schacht’s </a:t>
            </a:r>
            <a:r>
              <a:rPr spc="-10" dirty="0"/>
              <a:t>view </a:t>
            </a:r>
            <a:r>
              <a:rPr spc="-5" dirty="0"/>
              <a:t>so he </a:t>
            </a:r>
            <a:r>
              <a:rPr spc="-15" dirty="0"/>
              <a:t>left</a:t>
            </a:r>
            <a:r>
              <a:rPr spc="135" dirty="0"/>
              <a:t> </a:t>
            </a:r>
            <a:r>
              <a:rPr spc="-10" dirty="0"/>
              <a:t>him.</a:t>
            </a:r>
          </a:p>
          <a:p>
            <a:pPr marL="398780" marR="664210" indent="-34290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pc="-5" dirty="0"/>
              <a:t>4. Hitler </a:t>
            </a:r>
            <a:r>
              <a:rPr spc="-15" dirty="0"/>
              <a:t>was </a:t>
            </a:r>
            <a:r>
              <a:rPr spc="-5" dirty="0"/>
              <a:t>of the opinion </a:t>
            </a:r>
            <a:r>
              <a:rPr spc="-10" dirty="0"/>
              <a:t>that economic </a:t>
            </a:r>
            <a:r>
              <a:rPr spc="-5" dirty="0"/>
              <a:t>crisis </a:t>
            </a:r>
            <a:r>
              <a:rPr spc="-15" dirty="0"/>
              <a:t>can </a:t>
            </a:r>
            <a:r>
              <a:rPr spc="-5" dirty="0"/>
              <a:t>be </a:t>
            </a:r>
            <a:r>
              <a:rPr spc="-15" dirty="0"/>
              <a:t>recovered  </a:t>
            </a:r>
            <a:r>
              <a:rPr spc="-10" dirty="0"/>
              <a:t>through collection </a:t>
            </a:r>
            <a:r>
              <a:rPr spc="-5" dirty="0"/>
              <a:t>of </a:t>
            </a:r>
            <a:r>
              <a:rPr spc="-10" dirty="0"/>
              <a:t>resources from expansion </a:t>
            </a:r>
            <a:r>
              <a:rPr spc="-5" dirty="0"/>
              <a:t>of their</a:t>
            </a:r>
            <a:r>
              <a:rPr spc="75" dirty="0"/>
              <a:t> </a:t>
            </a:r>
            <a:r>
              <a:rPr spc="-25" dirty="0"/>
              <a:t>territory.</a:t>
            </a:r>
          </a:p>
          <a:p>
            <a:pPr marL="398780" indent="-342900">
              <a:lnSpc>
                <a:spcPts val="2375"/>
              </a:lnSpc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pc="-5" dirty="0"/>
              <a:t>5.in </a:t>
            </a:r>
            <a:r>
              <a:rPr spc="-10" dirty="0"/>
              <a:t>Sept </a:t>
            </a:r>
            <a:r>
              <a:rPr spc="-5" dirty="0"/>
              <a:t>1939, </a:t>
            </a:r>
            <a:r>
              <a:rPr spc="-10" dirty="0"/>
              <a:t>Germany </a:t>
            </a:r>
            <a:r>
              <a:rPr spc="-15" dirty="0"/>
              <a:t>invaded Poland </a:t>
            </a:r>
            <a:r>
              <a:rPr spc="-5" dirty="0"/>
              <a:t>and </a:t>
            </a:r>
            <a:r>
              <a:rPr spc="-15" dirty="0"/>
              <a:t>started </a:t>
            </a:r>
            <a:r>
              <a:rPr spc="-10" dirty="0"/>
              <a:t>war </a:t>
            </a:r>
            <a:r>
              <a:rPr spc="-5" dirty="0"/>
              <a:t>with</a:t>
            </a:r>
            <a:r>
              <a:rPr spc="60" dirty="0"/>
              <a:t> </a:t>
            </a:r>
            <a:r>
              <a:rPr spc="-10" dirty="0"/>
              <a:t>France</a:t>
            </a:r>
          </a:p>
          <a:p>
            <a:pPr marL="398780">
              <a:lnSpc>
                <a:spcPts val="2375"/>
              </a:lnSpc>
            </a:pPr>
            <a:r>
              <a:rPr spc="-5" dirty="0"/>
              <a:t>and</a:t>
            </a:r>
            <a:r>
              <a:rPr spc="-10" dirty="0"/>
              <a:t> </a:t>
            </a:r>
            <a:r>
              <a:rPr spc="-5" dirty="0"/>
              <a:t>England.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740" y="351231"/>
            <a:ext cx="8338184" cy="549973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6. In </a:t>
            </a:r>
            <a:r>
              <a:rPr sz="2700" spc="-10" dirty="0">
                <a:latin typeface="Calibri"/>
                <a:cs typeface="Calibri"/>
              </a:rPr>
              <a:t>Sept </a:t>
            </a:r>
            <a:r>
              <a:rPr sz="2700" spc="-5" dirty="0">
                <a:latin typeface="Calibri"/>
                <a:cs typeface="Calibri"/>
              </a:rPr>
              <a:t>1940, </a:t>
            </a:r>
            <a:r>
              <a:rPr sz="2700" spc="-25" dirty="0">
                <a:latin typeface="Calibri"/>
                <a:cs typeface="Calibri"/>
              </a:rPr>
              <a:t>Triparite </a:t>
            </a:r>
            <a:r>
              <a:rPr sz="2700" spc="-20" dirty="0">
                <a:latin typeface="Calibri"/>
                <a:cs typeface="Calibri"/>
              </a:rPr>
              <a:t>Pact </a:t>
            </a:r>
            <a:r>
              <a:rPr sz="2700" spc="-15" dirty="0">
                <a:latin typeface="Calibri"/>
                <a:cs typeface="Calibri"/>
              </a:rPr>
              <a:t>was </a:t>
            </a:r>
            <a:r>
              <a:rPr sz="2700" spc="-5" dirty="0">
                <a:latin typeface="Calibri"/>
                <a:cs typeface="Calibri"/>
              </a:rPr>
              <a:t>signed </a:t>
            </a:r>
            <a:r>
              <a:rPr sz="2700" spc="-10" dirty="0">
                <a:latin typeface="Calibri"/>
                <a:cs typeface="Calibri"/>
              </a:rPr>
              <a:t>between  </a:t>
            </a:r>
            <a:r>
              <a:rPr sz="2700" spc="-35" dirty="0">
                <a:latin typeface="Calibri"/>
                <a:cs typeface="Calibri"/>
              </a:rPr>
              <a:t>Germany,Italy, </a:t>
            </a:r>
            <a:r>
              <a:rPr sz="2700" dirty="0">
                <a:latin typeface="Calibri"/>
                <a:cs typeface="Calibri"/>
              </a:rPr>
              <a:t>Japan </a:t>
            </a:r>
            <a:r>
              <a:rPr sz="2700" spc="-10" dirty="0">
                <a:latin typeface="Calibri"/>
                <a:cs typeface="Calibri"/>
              </a:rPr>
              <a:t>Strengthening </a:t>
            </a:r>
            <a:r>
              <a:rPr sz="2700" spc="-15" dirty="0">
                <a:latin typeface="Calibri"/>
                <a:cs typeface="Calibri"/>
              </a:rPr>
              <a:t>Hitlers </a:t>
            </a:r>
            <a:r>
              <a:rPr sz="2700" dirty="0">
                <a:latin typeface="Calibri"/>
                <a:cs typeface="Calibri"/>
              </a:rPr>
              <a:t>claims </a:t>
            </a:r>
            <a:r>
              <a:rPr sz="2700" spc="-15" dirty="0">
                <a:latin typeface="Calibri"/>
                <a:cs typeface="Calibri"/>
              </a:rPr>
              <a:t>to  </a:t>
            </a:r>
            <a:r>
              <a:rPr sz="2700" spc="-10" dirty="0">
                <a:latin typeface="Calibri"/>
                <a:cs typeface="Calibri"/>
              </a:rPr>
              <a:t>international </a:t>
            </a:r>
            <a:r>
              <a:rPr sz="2700" spc="-55" dirty="0">
                <a:latin typeface="Calibri"/>
                <a:cs typeface="Calibri"/>
              </a:rPr>
              <a:t>power. </a:t>
            </a:r>
            <a:r>
              <a:rPr sz="2700" spc="-20" dirty="0">
                <a:latin typeface="Calibri"/>
                <a:cs typeface="Calibri"/>
              </a:rPr>
              <a:t>By </a:t>
            </a:r>
            <a:r>
              <a:rPr sz="2700" dirty="0">
                <a:latin typeface="Calibri"/>
                <a:cs typeface="Calibri"/>
              </a:rPr>
              <a:t>the end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dirty="0">
                <a:latin typeface="Calibri"/>
                <a:cs typeface="Calibri"/>
              </a:rPr>
              <a:t>1940, </a:t>
            </a:r>
            <a:r>
              <a:rPr sz="2700" spc="-5" dirty="0">
                <a:latin typeface="Calibri"/>
                <a:cs typeface="Calibri"/>
              </a:rPr>
              <a:t>hitler </a:t>
            </a:r>
            <a:r>
              <a:rPr sz="2700" spc="-10" dirty="0">
                <a:latin typeface="Calibri"/>
                <a:cs typeface="Calibri"/>
              </a:rPr>
              <a:t>reached </a:t>
            </a:r>
            <a:r>
              <a:rPr sz="2700" spc="-15" dirty="0">
                <a:latin typeface="Calibri"/>
                <a:cs typeface="Calibri"/>
              </a:rPr>
              <a:t>at 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10" dirty="0">
                <a:latin typeface="Calibri"/>
                <a:cs typeface="Calibri"/>
              </a:rPr>
              <a:t>height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power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5" dirty="0">
                <a:latin typeface="Calibri"/>
                <a:cs typeface="Calibri"/>
              </a:rPr>
              <a:t>being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famous.</a:t>
            </a:r>
            <a:endParaRPr sz="2700">
              <a:latin typeface="Calibri"/>
              <a:cs typeface="Calibri"/>
            </a:endParaRPr>
          </a:p>
          <a:p>
            <a:pPr marL="355600" marR="302260" indent="-342900">
              <a:lnSpc>
                <a:spcPct val="9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7. </a:t>
            </a:r>
            <a:r>
              <a:rPr sz="2700" spc="-5" dirty="0">
                <a:latin typeface="Calibri"/>
                <a:cs typeface="Calibri"/>
              </a:rPr>
              <a:t>Hitler </a:t>
            </a:r>
            <a:r>
              <a:rPr sz="2700" spc="-10" dirty="0">
                <a:latin typeface="Calibri"/>
                <a:cs typeface="Calibri"/>
              </a:rPr>
              <a:t>now </a:t>
            </a:r>
            <a:r>
              <a:rPr sz="2700" spc="-15" dirty="0">
                <a:latin typeface="Calibri"/>
                <a:cs typeface="Calibri"/>
              </a:rPr>
              <a:t>wanted to </a:t>
            </a:r>
            <a:r>
              <a:rPr sz="2700" spc="-10" dirty="0">
                <a:latin typeface="Calibri"/>
                <a:cs typeface="Calibri"/>
              </a:rPr>
              <a:t>conquer </a:t>
            </a:r>
            <a:r>
              <a:rPr sz="2700" spc="-20" dirty="0">
                <a:latin typeface="Calibri"/>
                <a:cs typeface="Calibri"/>
              </a:rPr>
              <a:t>Eastern </a:t>
            </a:r>
            <a:r>
              <a:rPr sz="2700" spc="-15" dirty="0">
                <a:latin typeface="Calibri"/>
                <a:cs typeface="Calibri"/>
              </a:rPr>
              <a:t>Europe. </a:t>
            </a:r>
            <a:r>
              <a:rPr sz="2700" spc="-5" dirty="0">
                <a:latin typeface="Calibri"/>
                <a:cs typeface="Calibri"/>
              </a:rPr>
              <a:t>He  </a:t>
            </a:r>
            <a:r>
              <a:rPr sz="2700" spc="-30" dirty="0">
                <a:latin typeface="Calibri"/>
                <a:cs typeface="Calibri"/>
              </a:rPr>
              <a:t>attacked </a:t>
            </a:r>
            <a:r>
              <a:rPr sz="2700" spc="-5" dirty="0">
                <a:latin typeface="Calibri"/>
                <a:cs typeface="Calibri"/>
              </a:rPr>
              <a:t>Soviet </a:t>
            </a:r>
            <a:r>
              <a:rPr sz="2700" dirty="0">
                <a:latin typeface="Calibri"/>
                <a:cs typeface="Calibri"/>
              </a:rPr>
              <a:t>Union in 1941. </a:t>
            </a:r>
            <a:r>
              <a:rPr sz="2700" spc="-5" dirty="0">
                <a:latin typeface="Calibri"/>
                <a:cs typeface="Calibri"/>
              </a:rPr>
              <a:t>Soviet </a:t>
            </a:r>
            <a:r>
              <a:rPr sz="2700" spc="-20" dirty="0">
                <a:latin typeface="Calibri"/>
                <a:cs typeface="Calibri"/>
              </a:rPr>
              <a:t>defeated</a:t>
            </a:r>
            <a:r>
              <a:rPr sz="2700" spc="-14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German  </a:t>
            </a:r>
            <a:r>
              <a:rPr sz="2700" spc="-15" dirty="0">
                <a:latin typeface="Calibri"/>
                <a:cs typeface="Calibri"/>
              </a:rPr>
              <a:t>at Stalingrad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5" dirty="0">
                <a:latin typeface="Calibri"/>
                <a:cs typeface="Calibri"/>
              </a:rPr>
              <a:t>occupied </a:t>
            </a:r>
            <a:r>
              <a:rPr sz="2700" spc="-10" dirty="0">
                <a:latin typeface="Calibri"/>
                <a:cs typeface="Calibri"/>
              </a:rPr>
              <a:t>Germany </a:t>
            </a:r>
            <a:r>
              <a:rPr sz="2700" dirty="0">
                <a:latin typeface="Calibri"/>
                <a:cs typeface="Calibri"/>
              </a:rPr>
              <a:t>till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Berlin.</a:t>
            </a:r>
            <a:endParaRPr sz="2700">
              <a:latin typeface="Calibri"/>
              <a:cs typeface="Calibri"/>
            </a:endParaRPr>
          </a:p>
          <a:p>
            <a:pPr marL="355600" marR="594360" indent="-342900" algn="just">
              <a:lnSpc>
                <a:spcPts val="2920"/>
              </a:lnSpc>
              <a:spcBef>
                <a:spcPts val="685"/>
              </a:spcBef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8. </a:t>
            </a:r>
            <a:r>
              <a:rPr sz="2700" spc="-10" dirty="0">
                <a:latin typeface="Calibri"/>
                <a:cs typeface="Calibri"/>
              </a:rPr>
              <a:t>USA </a:t>
            </a:r>
            <a:r>
              <a:rPr sz="2700" spc="-15" dirty="0">
                <a:latin typeface="Calibri"/>
                <a:cs typeface="Calibri"/>
              </a:rPr>
              <a:t>resisted </a:t>
            </a:r>
            <a:r>
              <a:rPr sz="2700" spc="-5" dirty="0">
                <a:latin typeface="Calibri"/>
                <a:cs typeface="Calibri"/>
              </a:rPr>
              <a:t>on </a:t>
            </a:r>
            <a:r>
              <a:rPr sz="2700" spc="-10" dirty="0">
                <a:latin typeface="Calibri"/>
                <a:cs typeface="Calibri"/>
              </a:rPr>
              <a:t>entering </a:t>
            </a:r>
            <a:r>
              <a:rPr sz="2700" spc="-15" dirty="0">
                <a:latin typeface="Calibri"/>
                <a:cs typeface="Calibri"/>
              </a:rPr>
              <a:t>into war </a:t>
            </a:r>
            <a:r>
              <a:rPr sz="2700" dirty="0">
                <a:latin typeface="Calibri"/>
                <a:cs typeface="Calibri"/>
              </a:rPr>
              <a:t>as it </a:t>
            </a:r>
            <a:r>
              <a:rPr sz="2700" spc="-5" dirty="0">
                <a:latin typeface="Calibri"/>
                <a:cs typeface="Calibri"/>
              </a:rPr>
              <a:t>had </a:t>
            </a:r>
            <a:r>
              <a:rPr sz="2700" spc="-10" dirty="0">
                <a:latin typeface="Calibri"/>
                <a:cs typeface="Calibri"/>
              </a:rPr>
              <a:t>already  faced </a:t>
            </a:r>
            <a:r>
              <a:rPr sz="2700" spc="-5" dirty="0">
                <a:latin typeface="Calibri"/>
                <a:cs typeface="Calibri"/>
              </a:rPr>
              <a:t>economic </a:t>
            </a:r>
            <a:r>
              <a:rPr sz="2700" spc="-10" dirty="0">
                <a:latin typeface="Calibri"/>
                <a:cs typeface="Calibri"/>
              </a:rPr>
              <a:t>depression after </a:t>
            </a:r>
            <a:r>
              <a:rPr sz="2700" spc="-25" dirty="0">
                <a:latin typeface="Calibri"/>
                <a:cs typeface="Calibri"/>
              </a:rPr>
              <a:t>First World </a:t>
            </a:r>
            <a:r>
              <a:rPr sz="2700" spc="-35" dirty="0">
                <a:latin typeface="Calibri"/>
                <a:cs typeface="Calibri"/>
              </a:rPr>
              <a:t>War </a:t>
            </a:r>
            <a:r>
              <a:rPr sz="2700" dirty="0">
                <a:latin typeface="Calibri"/>
                <a:cs typeface="Calibri"/>
              </a:rPr>
              <a:t>and  thus with </a:t>
            </a:r>
            <a:r>
              <a:rPr sz="2700" spc="-20" dirty="0">
                <a:latin typeface="Calibri"/>
                <a:cs typeface="Calibri"/>
              </a:rPr>
              <a:t>fear </a:t>
            </a:r>
            <a:r>
              <a:rPr sz="2700" spc="-5" dirty="0">
                <a:latin typeface="Calibri"/>
                <a:cs typeface="Calibri"/>
              </a:rPr>
              <a:t>did not </a:t>
            </a:r>
            <a:r>
              <a:rPr sz="2700" spc="-15" dirty="0">
                <a:latin typeface="Calibri"/>
                <a:cs typeface="Calibri"/>
              </a:rPr>
              <a:t>wanted to </a:t>
            </a:r>
            <a:r>
              <a:rPr sz="2700" spc="-10" dirty="0">
                <a:latin typeface="Calibri"/>
                <a:cs typeface="Calibri"/>
              </a:rPr>
              <a:t>enter </a:t>
            </a:r>
            <a:r>
              <a:rPr sz="2700" spc="-15" dirty="0">
                <a:latin typeface="Calibri"/>
                <a:cs typeface="Calibri"/>
              </a:rPr>
              <a:t>into</a:t>
            </a:r>
            <a:r>
              <a:rPr sz="2700" spc="-95" dirty="0">
                <a:latin typeface="Calibri"/>
                <a:cs typeface="Calibri"/>
              </a:rPr>
              <a:t> </a:t>
            </a:r>
            <a:r>
              <a:rPr sz="2700" spc="-85" dirty="0">
                <a:latin typeface="Calibri"/>
                <a:cs typeface="Calibri"/>
              </a:rPr>
              <a:t>war.</a:t>
            </a:r>
            <a:endParaRPr sz="2700">
              <a:latin typeface="Calibri"/>
              <a:cs typeface="Calibri"/>
            </a:endParaRPr>
          </a:p>
          <a:p>
            <a:pPr marL="355600" marR="30734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9. </a:t>
            </a:r>
            <a:r>
              <a:rPr sz="2700" spc="-5" dirty="0">
                <a:latin typeface="Calibri"/>
                <a:cs typeface="Calibri"/>
              </a:rPr>
              <a:t>Japan joined </a:t>
            </a:r>
            <a:r>
              <a:rPr sz="2700" dirty="0">
                <a:latin typeface="Calibri"/>
                <a:cs typeface="Calibri"/>
              </a:rPr>
              <a:t>with </a:t>
            </a:r>
            <a:r>
              <a:rPr sz="2700" spc="-10" dirty="0">
                <a:latin typeface="Calibri"/>
                <a:cs typeface="Calibri"/>
              </a:rPr>
              <a:t>Germany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5" dirty="0">
                <a:latin typeface="Calibri"/>
                <a:cs typeface="Calibri"/>
              </a:rPr>
              <a:t>bombed </a:t>
            </a:r>
            <a:r>
              <a:rPr sz="2700" dirty="0">
                <a:latin typeface="Calibri"/>
                <a:cs typeface="Calibri"/>
              </a:rPr>
              <a:t>US </a:t>
            </a:r>
            <a:r>
              <a:rPr sz="2700" spc="-5" dirty="0">
                <a:latin typeface="Calibri"/>
                <a:cs typeface="Calibri"/>
              </a:rPr>
              <a:t>base </a:t>
            </a:r>
            <a:r>
              <a:rPr sz="2700" spc="-15" dirty="0">
                <a:latin typeface="Calibri"/>
                <a:cs typeface="Calibri"/>
              </a:rPr>
              <a:t>at  Pearl </a:t>
            </a:r>
            <a:r>
              <a:rPr sz="2700" spc="-45" dirty="0">
                <a:latin typeface="Calibri"/>
                <a:cs typeface="Calibri"/>
              </a:rPr>
              <a:t>Harbor.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15" dirty="0">
                <a:latin typeface="Calibri"/>
                <a:cs typeface="Calibri"/>
              </a:rPr>
              <a:t>order to </a:t>
            </a:r>
            <a:r>
              <a:rPr sz="2700" spc="-35" dirty="0">
                <a:latin typeface="Calibri"/>
                <a:cs typeface="Calibri"/>
              </a:rPr>
              <a:t>take </a:t>
            </a:r>
            <a:r>
              <a:rPr sz="2700" spc="-20" dirty="0">
                <a:latin typeface="Calibri"/>
                <a:cs typeface="Calibri"/>
              </a:rPr>
              <a:t>revenge </a:t>
            </a:r>
            <a:r>
              <a:rPr sz="2700" spc="-15" dirty="0">
                <a:latin typeface="Calibri"/>
                <a:cs typeface="Calibri"/>
              </a:rPr>
              <a:t>USA entered into  </a:t>
            </a:r>
            <a:r>
              <a:rPr sz="2700" spc="-10" dirty="0">
                <a:latin typeface="Calibri"/>
                <a:cs typeface="Calibri"/>
              </a:rPr>
              <a:t>Second </a:t>
            </a:r>
            <a:r>
              <a:rPr sz="2700" spc="-30" dirty="0">
                <a:latin typeface="Calibri"/>
                <a:cs typeface="Calibri"/>
              </a:rPr>
              <a:t>World </a:t>
            </a:r>
            <a:r>
              <a:rPr sz="2700" spc="-35" dirty="0">
                <a:latin typeface="Calibri"/>
                <a:cs typeface="Calibri"/>
              </a:rPr>
              <a:t>War </a:t>
            </a:r>
            <a:r>
              <a:rPr sz="2700" dirty="0">
                <a:latin typeface="Calibri"/>
                <a:cs typeface="Calibri"/>
              </a:rPr>
              <a:t>which ended in 1945 with </a:t>
            </a:r>
            <a:r>
              <a:rPr sz="2700" spc="-5" dirty="0">
                <a:latin typeface="Calibri"/>
                <a:cs typeface="Calibri"/>
              </a:rPr>
              <a:t>Hitler  </a:t>
            </a:r>
            <a:r>
              <a:rPr sz="2700" spc="-25" dirty="0">
                <a:latin typeface="Calibri"/>
                <a:cs typeface="Calibri"/>
              </a:rPr>
              <a:t>defeat </a:t>
            </a:r>
            <a:r>
              <a:rPr sz="2700" dirty="0">
                <a:latin typeface="Calibri"/>
                <a:cs typeface="Calibri"/>
              </a:rPr>
              <a:t>and US </a:t>
            </a:r>
            <a:r>
              <a:rPr sz="2700" spc="-15" dirty="0">
                <a:latin typeface="Calibri"/>
                <a:cs typeface="Calibri"/>
              </a:rPr>
              <a:t>dropping </a:t>
            </a:r>
            <a:r>
              <a:rPr sz="2700" spc="-5" dirty="0">
                <a:latin typeface="Calibri"/>
                <a:cs typeface="Calibri"/>
              </a:rPr>
              <a:t>bomb </a:t>
            </a:r>
            <a:r>
              <a:rPr sz="2700" spc="-10" dirty="0">
                <a:latin typeface="Calibri"/>
                <a:cs typeface="Calibri"/>
              </a:rPr>
              <a:t>at Hiroshima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Japan.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6485" y="461899"/>
            <a:ext cx="44303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/>
              <a:t>3.NAZI’s</a:t>
            </a:r>
            <a:r>
              <a:rPr sz="4400" spc="-50" dirty="0"/>
              <a:t> </a:t>
            </a:r>
            <a:r>
              <a:rPr sz="4400" spc="-30" dirty="0"/>
              <a:t>IDEOLOGY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8739" y="1156461"/>
            <a:ext cx="8670290" cy="562292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 marR="180340" indent="-342900">
              <a:lnSpc>
                <a:spcPct val="8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latin typeface="Calibri"/>
                <a:cs typeface="Calibri"/>
              </a:rPr>
              <a:t>1.According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30" dirty="0">
                <a:latin typeface="Calibri"/>
                <a:cs typeface="Calibri"/>
              </a:rPr>
              <a:t>Nazi’s </a:t>
            </a:r>
            <a:r>
              <a:rPr sz="2700" spc="-10" dirty="0">
                <a:latin typeface="Calibri"/>
                <a:cs typeface="Calibri"/>
              </a:rPr>
              <a:t>there </a:t>
            </a:r>
            <a:r>
              <a:rPr sz="2700" spc="-15" dirty="0">
                <a:latin typeface="Calibri"/>
                <a:cs typeface="Calibri"/>
              </a:rPr>
              <a:t>was </a:t>
            </a:r>
            <a:r>
              <a:rPr sz="2700" spc="-5" dirty="0">
                <a:latin typeface="Calibri"/>
                <a:cs typeface="Calibri"/>
              </a:rPr>
              <a:t>no equality </a:t>
            </a:r>
            <a:r>
              <a:rPr sz="2700" dirty="0">
                <a:latin typeface="Calibri"/>
                <a:cs typeface="Calibri"/>
              </a:rPr>
              <a:t>among </a:t>
            </a:r>
            <a:r>
              <a:rPr sz="2700" spc="-5" dirty="0">
                <a:latin typeface="Calibri"/>
                <a:cs typeface="Calibri"/>
              </a:rPr>
              <a:t>people.  </a:t>
            </a:r>
            <a:r>
              <a:rPr sz="2700" spc="-10" dirty="0">
                <a:latin typeface="Calibri"/>
                <a:cs typeface="Calibri"/>
              </a:rPr>
              <a:t>People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15" dirty="0">
                <a:latin typeface="Calibri"/>
                <a:cs typeface="Calibri"/>
              </a:rPr>
              <a:t>arranged </a:t>
            </a:r>
            <a:r>
              <a:rPr sz="2700" spc="-5" dirty="0">
                <a:latin typeface="Calibri"/>
                <a:cs typeface="Calibri"/>
              </a:rPr>
              <a:t>on </a:t>
            </a:r>
            <a:r>
              <a:rPr sz="2700" spc="-1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basis of </a:t>
            </a:r>
            <a:r>
              <a:rPr sz="2700" spc="-15" dirty="0">
                <a:latin typeface="Calibri"/>
                <a:cs typeface="Calibri"/>
              </a:rPr>
              <a:t>races. </a:t>
            </a:r>
            <a:r>
              <a:rPr sz="2700" spc="-5" dirty="0">
                <a:latin typeface="Calibri"/>
                <a:cs typeface="Calibri"/>
              </a:rPr>
              <a:t>Blue </a:t>
            </a:r>
            <a:r>
              <a:rPr sz="2700" spc="-15" dirty="0">
                <a:latin typeface="Calibri"/>
                <a:cs typeface="Calibri"/>
              </a:rPr>
              <a:t>eyed  </a:t>
            </a:r>
            <a:r>
              <a:rPr sz="2700" spc="-5" dirty="0">
                <a:latin typeface="Calibri"/>
                <a:cs typeface="Calibri"/>
              </a:rPr>
              <a:t>German </a:t>
            </a:r>
            <a:r>
              <a:rPr sz="2700" spc="-10" dirty="0">
                <a:latin typeface="Calibri"/>
                <a:cs typeface="Calibri"/>
              </a:rPr>
              <a:t>Aryan </a:t>
            </a:r>
            <a:r>
              <a:rPr sz="2700" spc="-5" dirty="0">
                <a:latin typeface="Calibri"/>
                <a:cs typeface="Calibri"/>
              </a:rPr>
              <a:t>on </a:t>
            </a:r>
            <a:r>
              <a:rPr sz="2700" spc="-10" dirty="0">
                <a:latin typeface="Calibri"/>
                <a:cs typeface="Calibri"/>
              </a:rPr>
              <a:t>top, </a:t>
            </a:r>
            <a:r>
              <a:rPr sz="2700" dirty="0">
                <a:latin typeface="Calibri"/>
                <a:cs typeface="Calibri"/>
              </a:rPr>
              <a:t>mix </a:t>
            </a:r>
            <a:r>
              <a:rPr sz="2700" spc="-15" dirty="0">
                <a:latin typeface="Calibri"/>
                <a:cs typeface="Calibri"/>
              </a:rPr>
              <a:t>coloured </a:t>
            </a:r>
            <a:r>
              <a:rPr sz="2700" spc="-5" dirty="0">
                <a:latin typeface="Calibri"/>
                <a:cs typeface="Calibri"/>
              </a:rPr>
              <a:t>people </a:t>
            </a:r>
            <a:r>
              <a:rPr sz="2700" dirty="0">
                <a:latin typeface="Calibri"/>
                <a:cs typeface="Calibri"/>
              </a:rPr>
              <a:t>in middle and  </a:t>
            </a:r>
            <a:r>
              <a:rPr sz="2700" spc="-10" dirty="0">
                <a:latin typeface="Calibri"/>
                <a:cs typeface="Calibri"/>
              </a:rPr>
              <a:t>Jews </a:t>
            </a:r>
            <a:r>
              <a:rPr sz="2700" spc="-5" dirty="0">
                <a:latin typeface="Calibri"/>
                <a:cs typeface="Calibri"/>
              </a:rPr>
              <a:t>on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lowest.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2.Hitler </a:t>
            </a:r>
            <a:r>
              <a:rPr sz="2700" spc="-15" dirty="0">
                <a:latin typeface="Calibri"/>
                <a:cs typeface="Calibri"/>
              </a:rPr>
              <a:t>followed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policies of </a:t>
            </a:r>
            <a:r>
              <a:rPr sz="2700" spc="-15" dirty="0">
                <a:latin typeface="Calibri"/>
                <a:cs typeface="Calibri"/>
              </a:rPr>
              <a:t>racism </a:t>
            </a:r>
            <a:r>
              <a:rPr sz="2700" spc="-5" dirty="0">
                <a:latin typeface="Calibri"/>
                <a:cs typeface="Calibri"/>
              </a:rPr>
              <a:t>of Charles Darwin 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10" dirty="0">
                <a:latin typeface="Calibri"/>
                <a:cs typeface="Calibri"/>
              </a:rPr>
              <a:t>Herbert </a:t>
            </a:r>
            <a:r>
              <a:rPr sz="2700" spc="-40" dirty="0">
                <a:latin typeface="Calibri"/>
                <a:cs typeface="Calibri"/>
              </a:rPr>
              <a:t>Spencer. </a:t>
            </a:r>
            <a:r>
              <a:rPr sz="2700" spc="-5" dirty="0">
                <a:latin typeface="Calibri"/>
                <a:cs typeface="Calibri"/>
              </a:rPr>
              <a:t>Charles Darwin </a:t>
            </a:r>
            <a:r>
              <a:rPr sz="2700" spc="-10" dirty="0">
                <a:latin typeface="Calibri"/>
                <a:cs typeface="Calibri"/>
              </a:rPr>
              <a:t>explained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10" dirty="0">
                <a:latin typeface="Calibri"/>
                <a:cs typeface="Calibri"/>
              </a:rPr>
              <a:t>concept 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evolution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plants </a:t>
            </a:r>
            <a:r>
              <a:rPr sz="2700" dirty="0">
                <a:latin typeface="Calibri"/>
                <a:cs typeface="Calibri"/>
              </a:rPr>
              <a:t>and animals and </a:t>
            </a:r>
            <a:r>
              <a:rPr sz="2700" spc="-10" dirty="0">
                <a:latin typeface="Calibri"/>
                <a:cs typeface="Calibri"/>
              </a:rPr>
              <a:t>Herbert </a:t>
            </a:r>
            <a:r>
              <a:rPr sz="2700" spc="-5" dirty="0">
                <a:latin typeface="Calibri"/>
                <a:cs typeface="Calibri"/>
              </a:rPr>
              <a:t>Spencer </a:t>
            </a:r>
            <a:r>
              <a:rPr sz="2700" spc="-15" dirty="0">
                <a:latin typeface="Calibri"/>
                <a:cs typeface="Calibri"/>
              </a:rPr>
              <a:t>told  </a:t>
            </a:r>
            <a:r>
              <a:rPr sz="2700" dirty="0">
                <a:latin typeface="Calibri"/>
                <a:cs typeface="Calibri"/>
              </a:rPr>
              <a:t>about the </a:t>
            </a:r>
            <a:r>
              <a:rPr sz="2700" spc="-5" dirty="0">
                <a:latin typeface="Calibri"/>
                <a:cs typeface="Calibri"/>
              </a:rPr>
              <a:t>survival of </a:t>
            </a:r>
            <a:r>
              <a:rPr sz="2700" spc="-10" dirty="0">
                <a:latin typeface="Calibri"/>
                <a:cs typeface="Calibri"/>
              </a:rPr>
              <a:t>the </a:t>
            </a:r>
            <a:r>
              <a:rPr sz="2700" spc="-15" dirty="0">
                <a:latin typeface="Calibri"/>
                <a:cs typeface="Calibri"/>
              </a:rPr>
              <a:t>fittest( </a:t>
            </a:r>
            <a:r>
              <a:rPr sz="2700" spc="-5" dirty="0">
                <a:latin typeface="Calibri"/>
                <a:cs typeface="Calibri"/>
              </a:rPr>
              <a:t>one </a:t>
            </a:r>
            <a:r>
              <a:rPr sz="2700" dirty="0">
                <a:latin typeface="Calibri"/>
                <a:cs typeface="Calibri"/>
              </a:rPr>
              <a:t>who </a:t>
            </a:r>
            <a:r>
              <a:rPr sz="2700" spc="-5" dirty="0">
                <a:latin typeface="Calibri"/>
                <a:cs typeface="Calibri"/>
              </a:rPr>
              <a:t>adapts himself </a:t>
            </a:r>
            <a:r>
              <a:rPr sz="2700" spc="-15" dirty="0">
                <a:latin typeface="Calibri"/>
                <a:cs typeface="Calibri"/>
              </a:rPr>
              <a:t>to  </a:t>
            </a:r>
            <a:r>
              <a:rPr sz="2700" dirty="0">
                <a:latin typeface="Calibri"/>
                <a:cs typeface="Calibri"/>
              </a:rPr>
              <a:t>the changing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conditons).</a:t>
            </a:r>
            <a:endParaRPr sz="2700">
              <a:latin typeface="Calibri"/>
              <a:cs typeface="Calibri"/>
            </a:endParaRPr>
          </a:p>
          <a:p>
            <a:pPr marL="355600" marR="275590" indent="-342900" algn="just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3. </a:t>
            </a:r>
            <a:r>
              <a:rPr sz="2700" spc="-25" dirty="0">
                <a:latin typeface="Calibri"/>
                <a:cs typeface="Calibri"/>
              </a:rPr>
              <a:t>Nazi’s </a:t>
            </a:r>
            <a:r>
              <a:rPr sz="2700" spc="-10" dirty="0">
                <a:latin typeface="Calibri"/>
                <a:cs typeface="Calibri"/>
              </a:rPr>
              <a:t>believed </a:t>
            </a:r>
            <a:r>
              <a:rPr sz="2700" spc="-5" dirty="0">
                <a:latin typeface="Calibri"/>
                <a:cs typeface="Calibri"/>
              </a:rPr>
              <a:t>on </a:t>
            </a:r>
            <a:r>
              <a:rPr sz="2700" spc="-10" dirty="0">
                <a:latin typeface="Calibri"/>
                <a:cs typeface="Calibri"/>
              </a:rPr>
              <a:t>theme </a:t>
            </a:r>
            <a:r>
              <a:rPr sz="2700" spc="-15" dirty="0">
                <a:latin typeface="Calibri"/>
                <a:cs typeface="Calibri"/>
              </a:rPr>
              <a:t>“Strongest </a:t>
            </a:r>
            <a:r>
              <a:rPr sz="2700" spc="-20" dirty="0">
                <a:latin typeface="Calibri"/>
                <a:cs typeface="Calibri"/>
              </a:rPr>
              <a:t>race </a:t>
            </a:r>
            <a:r>
              <a:rPr sz="2700" spc="-10" dirty="0">
                <a:latin typeface="Calibri"/>
                <a:cs typeface="Calibri"/>
              </a:rPr>
              <a:t>would </a:t>
            </a:r>
            <a:r>
              <a:rPr sz="2700" spc="-5" dirty="0">
                <a:latin typeface="Calibri"/>
                <a:cs typeface="Calibri"/>
              </a:rPr>
              <a:t>survive 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10" dirty="0">
                <a:latin typeface="Calibri"/>
                <a:cs typeface="Calibri"/>
              </a:rPr>
              <a:t>weak would destroy” </a:t>
            </a:r>
            <a:r>
              <a:rPr sz="2700" spc="-20" dirty="0">
                <a:latin typeface="Calibri"/>
                <a:cs typeface="Calibri"/>
              </a:rPr>
              <a:t>therefore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Nazis </a:t>
            </a:r>
            <a:r>
              <a:rPr sz="2700" spc="-10" dirty="0">
                <a:latin typeface="Calibri"/>
                <a:cs typeface="Calibri"/>
              </a:rPr>
              <a:t>Aryans </a:t>
            </a:r>
            <a:r>
              <a:rPr sz="2700" spc="-20" dirty="0">
                <a:latin typeface="Calibri"/>
                <a:cs typeface="Calibri"/>
              </a:rPr>
              <a:t>were  stronger race </a:t>
            </a:r>
            <a:r>
              <a:rPr sz="2700" spc="-25" dirty="0">
                <a:latin typeface="Calibri"/>
                <a:cs typeface="Calibri"/>
              </a:rPr>
              <a:t>therefore </a:t>
            </a:r>
            <a:r>
              <a:rPr sz="2700" spc="-5" dirty="0">
                <a:latin typeface="Calibri"/>
                <a:cs typeface="Calibri"/>
              </a:rPr>
              <a:t>placed on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top.</a:t>
            </a:r>
            <a:endParaRPr sz="2700">
              <a:latin typeface="Calibri"/>
              <a:cs typeface="Calibri"/>
            </a:endParaRPr>
          </a:p>
          <a:p>
            <a:pPr marL="355600" marR="89535" indent="-342900">
              <a:lnSpc>
                <a:spcPts val="259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4. Nazis also </a:t>
            </a:r>
            <a:r>
              <a:rPr sz="2700" spc="-10" dirty="0">
                <a:latin typeface="Calibri"/>
                <a:cs typeface="Calibri"/>
              </a:rPr>
              <a:t>believed </a:t>
            </a:r>
            <a:r>
              <a:rPr sz="2700" dirty="0">
                <a:latin typeface="Calibri"/>
                <a:cs typeface="Calibri"/>
              </a:rPr>
              <a:t>in the </a:t>
            </a:r>
            <a:r>
              <a:rPr sz="2700" spc="-10" dirty="0">
                <a:latin typeface="Calibri"/>
                <a:cs typeface="Calibri"/>
              </a:rPr>
              <a:t>concept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Lebensraum </a:t>
            </a:r>
            <a:r>
              <a:rPr sz="2700" dirty="0">
                <a:latin typeface="Calibri"/>
                <a:cs typeface="Calibri"/>
              </a:rPr>
              <a:t>i.e  living </a:t>
            </a:r>
            <a:r>
              <a:rPr sz="2700" spc="-5" dirty="0">
                <a:latin typeface="Calibri"/>
                <a:cs typeface="Calibri"/>
              </a:rPr>
              <a:t>space. They </a:t>
            </a:r>
            <a:r>
              <a:rPr sz="2700" spc="-10" dirty="0">
                <a:latin typeface="Calibri"/>
                <a:cs typeface="Calibri"/>
              </a:rPr>
              <a:t>believed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10" dirty="0">
                <a:latin typeface="Calibri"/>
                <a:cs typeface="Calibri"/>
              </a:rPr>
              <a:t>annexing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other </a:t>
            </a:r>
            <a:r>
              <a:rPr sz="2700" spc="-10" dirty="0">
                <a:latin typeface="Calibri"/>
                <a:cs typeface="Calibri"/>
              </a:rPr>
              <a:t>territories 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living. </a:t>
            </a:r>
            <a:r>
              <a:rPr sz="2700" spc="-5" dirty="0">
                <a:latin typeface="Calibri"/>
                <a:cs typeface="Calibri"/>
              </a:rPr>
              <a:t>This </a:t>
            </a:r>
            <a:r>
              <a:rPr sz="2700" spc="-10" dirty="0">
                <a:latin typeface="Calibri"/>
                <a:cs typeface="Calibri"/>
              </a:rPr>
              <a:t>new </a:t>
            </a:r>
            <a:r>
              <a:rPr sz="2700" dirty="0">
                <a:latin typeface="Calibri"/>
                <a:cs typeface="Calibri"/>
              </a:rPr>
              <a:t>land </a:t>
            </a:r>
            <a:r>
              <a:rPr sz="2700" spc="-15" dirty="0">
                <a:latin typeface="Calibri"/>
                <a:cs typeface="Calibri"/>
              </a:rPr>
              <a:t>can </a:t>
            </a:r>
            <a:r>
              <a:rPr sz="2700" spc="-5" dirty="0">
                <a:latin typeface="Calibri"/>
                <a:cs typeface="Calibri"/>
              </a:rPr>
              <a:t>be used </a:t>
            </a:r>
            <a:r>
              <a:rPr sz="2700" spc="-10" dirty="0">
                <a:latin typeface="Calibri"/>
                <a:cs typeface="Calibri"/>
              </a:rPr>
              <a:t>by </a:t>
            </a:r>
            <a:r>
              <a:rPr sz="2700" spc="-5" dirty="0">
                <a:latin typeface="Calibri"/>
                <a:cs typeface="Calibri"/>
              </a:rPr>
              <a:t>people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5" dirty="0">
                <a:latin typeface="Calibri"/>
                <a:cs typeface="Calibri"/>
              </a:rPr>
              <a:t>live </a:t>
            </a:r>
            <a:r>
              <a:rPr sz="2700" dirty="0">
                <a:latin typeface="Calibri"/>
                <a:cs typeface="Calibri"/>
              </a:rPr>
              <a:t>and  </a:t>
            </a:r>
            <a:r>
              <a:rPr sz="2700" spc="-10" dirty="0">
                <a:latin typeface="Calibri"/>
                <a:cs typeface="Calibri"/>
              </a:rPr>
              <a:t>provide resources </a:t>
            </a:r>
            <a:r>
              <a:rPr sz="2700" spc="-15" dirty="0">
                <a:latin typeface="Calibri"/>
                <a:cs typeface="Calibri"/>
              </a:rPr>
              <a:t>to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nation.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733798"/>
            <a:ext cx="7162800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3846" y="461899"/>
            <a:ext cx="743648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0" dirty="0"/>
              <a:t>3.1Establishment </a:t>
            </a:r>
            <a:r>
              <a:rPr sz="4400" dirty="0"/>
              <a:t>of Racial</a:t>
            </a:r>
            <a:r>
              <a:rPr sz="4400" spc="-120" dirty="0"/>
              <a:t> </a:t>
            </a:r>
            <a:r>
              <a:rPr sz="4400" spc="-30" dirty="0"/>
              <a:t>State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8739" y="1240281"/>
            <a:ext cx="8877300" cy="53600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16255" indent="-342900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After </a:t>
            </a:r>
            <a:r>
              <a:rPr sz="2500" spc="-15" dirty="0">
                <a:latin typeface="Calibri"/>
                <a:cs typeface="Calibri"/>
              </a:rPr>
              <a:t>getting power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practising </a:t>
            </a:r>
            <a:r>
              <a:rPr sz="2500" spc="-5" dirty="0">
                <a:latin typeface="Calibri"/>
                <a:cs typeface="Calibri"/>
              </a:rPr>
              <a:t>ideology in the </a:t>
            </a:r>
            <a:r>
              <a:rPr sz="2500" spc="-25" dirty="0">
                <a:latin typeface="Calibri"/>
                <a:cs typeface="Calibri"/>
              </a:rPr>
              <a:t>state </a:t>
            </a:r>
            <a:r>
              <a:rPr sz="2500" spc="-5" dirty="0">
                <a:latin typeface="Calibri"/>
                <a:cs typeface="Calibri"/>
              </a:rPr>
              <a:t>, Nazis  </a:t>
            </a:r>
            <a:r>
              <a:rPr sz="2500" spc="-15" dirty="0">
                <a:latin typeface="Calibri"/>
                <a:cs typeface="Calibri"/>
              </a:rPr>
              <a:t>started </a:t>
            </a:r>
            <a:r>
              <a:rPr sz="2500" spc="-10" dirty="0">
                <a:latin typeface="Calibri"/>
                <a:cs typeface="Calibri"/>
              </a:rPr>
              <a:t>creating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separate </a:t>
            </a:r>
            <a:r>
              <a:rPr sz="2500" spc="-10" dirty="0">
                <a:latin typeface="Calibri"/>
                <a:cs typeface="Calibri"/>
              </a:rPr>
              <a:t>racial </a:t>
            </a:r>
            <a:r>
              <a:rPr sz="2500" spc="-25" dirty="0">
                <a:latin typeface="Calibri"/>
                <a:cs typeface="Calibri"/>
              </a:rPr>
              <a:t>state</a:t>
            </a:r>
            <a:r>
              <a:rPr sz="2500" spc="5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.</a:t>
            </a:r>
            <a:endParaRPr sz="2500">
              <a:latin typeface="Calibri"/>
              <a:cs typeface="Calibri"/>
            </a:endParaRPr>
          </a:p>
          <a:p>
            <a:pPr marL="355600" marR="465455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25" dirty="0">
                <a:latin typeface="Calibri"/>
                <a:cs typeface="Calibri"/>
              </a:rPr>
              <a:t>Nazi’s </a:t>
            </a:r>
            <a:r>
              <a:rPr sz="2500" spc="-10" dirty="0">
                <a:latin typeface="Calibri"/>
                <a:cs typeface="Calibri"/>
              </a:rPr>
              <a:t>considered </a:t>
            </a:r>
            <a:r>
              <a:rPr sz="2500" spc="-15" dirty="0">
                <a:latin typeface="Calibri"/>
                <a:cs typeface="Calibri"/>
              </a:rPr>
              <a:t>pure, healthy </a:t>
            </a:r>
            <a:r>
              <a:rPr sz="2500" spc="-10" dirty="0">
                <a:latin typeface="Calibri"/>
                <a:cs typeface="Calibri"/>
              </a:rPr>
              <a:t>Nordic Aryans </a:t>
            </a:r>
            <a:r>
              <a:rPr sz="2500" spc="-5" dirty="0">
                <a:latin typeface="Calibri"/>
                <a:cs typeface="Calibri"/>
              </a:rPr>
              <a:t>as </a:t>
            </a:r>
            <a:r>
              <a:rPr sz="2500" spc="-10" dirty="0">
                <a:latin typeface="Calibri"/>
                <a:cs typeface="Calibri"/>
              </a:rPr>
              <a:t>desirables </a:t>
            </a:r>
            <a:r>
              <a:rPr sz="2500" spc="-25" dirty="0">
                <a:latin typeface="Calibri"/>
                <a:cs typeface="Calibri"/>
              </a:rPr>
              <a:t>for  </a:t>
            </a:r>
            <a:r>
              <a:rPr sz="2500" spc="-5" dirty="0">
                <a:latin typeface="Calibri"/>
                <a:cs typeface="Calibri"/>
              </a:rPr>
              <a:t>Germans and </a:t>
            </a:r>
            <a:r>
              <a:rPr sz="2500" spc="-10" dirty="0">
                <a:latin typeface="Calibri"/>
                <a:cs typeface="Calibri"/>
              </a:rPr>
              <a:t>Jews, </a:t>
            </a:r>
            <a:r>
              <a:rPr sz="2500" spc="-15" dirty="0">
                <a:latin typeface="Calibri"/>
                <a:cs typeface="Calibri"/>
              </a:rPr>
              <a:t>Gypsies, </a:t>
            </a:r>
            <a:r>
              <a:rPr sz="2500" spc="-5" dirty="0">
                <a:latin typeface="Calibri"/>
                <a:cs typeface="Calibri"/>
              </a:rPr>
              <a:t>Blacks </a:t>
            </a:r>
            <a:r>
              <a:rPr sz="2500" spc="-15" dirty="0">
                <a:latin typeface="Calibri"/>
                <a:cs typeface="Calibri"/>
              </a:rPr>
              <a:t>were considered </a:t>
            </a:r>
            <a:r>
              <a:rPr sz="2500" spc="-5" dirty="0">
                <a:latin typeface="Calibri"/>
                <a:cs typeface="Calibri"/>
              </a:rPr>
              <a:t>as  </a:t>
            </a:r>
            <a:r>
              <a:rPr sz="2500" spc="-10" dirty="0">
                <a:latin typeface="Calibri"/>
                <a:cs typeface="Calibri"/>
              </a:rPr>
              <a:t>undesirables.</a:t>
            </a:r>
            <a:endParaRPr sz="2500">
              <a:latin typeface="Calibri"/>
              <a:cs typeface="Calibri"/>
            </a:endParaRPr>
          </a:p>
          <a:p>
            <a:pPr marL="355600" marR="60325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5" dirty="0">
                <a:latin typeface="Calibri"/>
                <a:cs typeface="Calibri"/>
              </a:rPr>
              <a:t>Jews were treated </a:t>
            </a:r>
            <a:r>
              <a:rPr sz="2500" spc="-5" dirty="0">
                <a:latin typeface="Calibri"/>
                <a:cs typeface="Calibri"/>
              </a:rPr>
              <a:t>very </a:t>
            </a:r>
            <a:r>
              <a:rPr sz="2500" spc="-10" dirty="0">
                <a:latin typeface="Calibri"/>
                <a:cs typeface="Calibri"/>
              </a:rPr>
              <a:t>badly </a:t>
            </a: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spc="-30" dirty="0">
                <a:latin typeface="Calibri"/>
                <a:cs typeface="Calibri"/>
              </a:rPr>
              <a:t>Germany. </a:t>
            </a:r>
            <a:r>
              <a:rPr sz="2500" spc="-10" dirty="0">
                <a:latin typeface="Calibri"/>
                <a:cs typeface="Calibri"/>
              </a:rPr>
              <a:t>They </a:t>
            </a:r>
            <a:r>
              <a:rPr sz="2500" spc="-15" dirty="0">
                <a:latin typeface="Calibri"/>
                <a:cs typeface="Calibri"/>
              </a:rPr>
              <a:t>were considered  </a:t>
            </a:r>
            <a:r>
              <a:rPr sz="2500" spc="-5" dirty="0">
                <a:latin typeface="Calibri"/>
                <a:cs typeface="Calibri"/>
              </a:rPr>
              <a:t>as </a:t>
            </a:r>
            <a:r>
              <a:rPr sz="2500" spc="-10" dirty="0">
                <a:latin typeface="Calibri"/>
                <a:cs typeface="Calibri"/>
              </a:rPr>
              <a:t>killers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Christ. They </a:t>
            </a:r>
            <a:r>
              <a:rPr sz="2500" spc="-15" dirty="0">
                <a:latin typeface="Calibri"/>
                <a:cs typeface="Calibri"/>
              </a:rPr>
              <a:t>were stopped from </a:t>
            </a:r>
            <a:r>
              <a:rPr sz="2500" spc="-5" dirty="0">
                <a:latin typeface="Calibri"/>
                <a:cs typeface="Calibri"/>
              </a:rPr>
              <a:t>buying </a:t>
            </a:r>
            <a:r>
              <a:rPr sz="2500" spc="-20" dirty="0">
                <a:latin typeface="Calibri"/>
                <a:cs typeface="Calibri"/>
              </a:rPr>
              <a:t>any </a:t>
            </a:r>
            <a:r>
              <a:rPr sz="2500" spc="-5" dirty="0">
                <a:latin typeface="Calibri"/>
                <a:cs typeface="Calibri"/>
              </a:rPr>
              <a:t>land,  survived </a:t>
            </a:r>
            <a:r>
              <a:rPr sz="2500" spc="-10" dirty="0">
                <a:latin typeface="Calibri"/>
                <a:cs typeface="Calibri"/>
              </a:rPr>
              <a:t>through trade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money </a:t>
            </a:r>
            <a:r>
              <a:rPr sz="2500" spc="-5" dirty="0">
                <a:latin typeface="Calibri"/>
                <a:cs typeface="Calibri"/>
              </a:rPr>
              <a:t>lending and </a:t>
            </a:r>
            <a:r>
              <a:rPr sz="2500" spc="-10" dirty="0">
                <a:latin typeface="Calibri"/>
                <a:cs typeface="Calibri"/>
              </a:rPr>
              <a:t>lived </a:t>
            </a:r>
            <a:r>
              <a:rPr sz="2500" spc="-5" dirty="0">
                <a:latin typeface="Calibri"/>
                <a:cs typeface="Calibri"/>
              </a:rPr>
              <a:t>in a </a:t>
            </a:r>
            <a:r>
              <a:rPr sz="2500" spc="-15" dirty="0">
                <a:latin typeface="Calibri"/>
                <a:cs typeface="Calibri"/>
              </a:rPr>
              <a:t>separate  </a:t>
            </a:r>
            <a:r>
              <a:rPr sz="2500" spc="-10" dirty="0">
                <a:latin typeface="Calibri"/>
                <a:cs typeface="Calibri"/>
              </a:rPr>
              <a:t>areas called </a:t>
            </a:r>
            <a:r>
              <a:rPr sz="2500" spc="-5" dirty="0">
                <a:latin typeface="Calibri"/>
                <a:cs typeface="Calibri"/>
              </a:rPr>
              <a:t>as</a:t>
            </a:r>
            <a:r>
              <a:rPr sz="2500" spc="3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GHETTOS.</a:t>
            </a:r>
            <a:endParaRPr sz="2500">
              <a:latin typeface="Calibri"/>
              <a:cs typeface="Calibri"/>
            </a:endParaRPr>
          </a:p>
          <a:p>
            <a:pPr marL="355600" marR="453390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5" dirty="0">
                <a:latin typeface="Calibri"/>
                <a:cs typeface="Calibri"/>
              </a:rPr>
              <a:t>Poland was </a:t>
            </a:r>
            <a:r>
              <a:rPr sz="2500" spc="-20" dirty="0">
                <a:latin typeface="Calibri"/>
                <a:cs typeface="Calibri"/>
              </a:rPr>
              <a:t>annexed </a:t>
            </a:r>
            <a:r>
              <a:rPr sz="2500" spc="-15" dirty="0">
                <a:latin typeface="Calibri"/>
                <a:cs typeface="Calibri"/>
              </a:rPr>
              <a:t>by </a:t>
            </a:r>
            <a:r>
              <a:rPr sz="2500" spc="-10" dirty="0">
                <a:latin typeface="Calibri"/>
                <a:cs typeface="Calibri"/>
              </a:rPr>
              <a:t>Germany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5">
                <a:latin typeface="Calibri"/>
                <a:cs typeface="Calibri"/>
              </a:rPr>
              <a:t>the </a:t>
            </a:r>
            <a:r>
              <a:rPr sz="2500" spc="-10" smtClean="0">
                <a:latin typeface="Calibri"/>
                <a:cs typeface="Calibri"/>
              </a:rPr>
              <a:t>POL</a:t>
            </a:r>
            <a:r>
              <a:rPr lang="en-US" sz="2500" spc="-10" dirty="0" smtClean="0">
                <a:latin typeface="Calibri"/>
                <a:cs typeface="Calibri"/>
              </a:rPr>
              <a:t>I</a:t>
            </a:r>
            <a:r>
              <a:rPr sz="2500" spc="-10" smtClean="0">
                <a:latin typeface="Calibri"/>
                <a:cs typeface="Calibri"/>
              </a:rPr>
              <a:t>S</a:t>
            </a:r>
            <a:r>
              <a:rPr lang="en-US" sz="2500" spc="-10" dirty="0" smtClean="0">
                <a:latin typeface="Calibri"/>
                <a:cs typeface="Calibri"/>
              </a:rPr>
              <a:t>H</a:t>
            </a:r>
            <a:r>
              <a:rPr sz="2500" spc="-10" smtClean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were </a:t>
            </a:r>
            <a:r>
              <a:rPr sz="2500" spc="-20" dirty="0">
                <a:latin typeface="Calibri"/>
                <a:cs typeface="Calibri"/>
              </a:rPr>
              <a:t>asked </a:t>
            </a:r>
            <a:r>
              <a:rPr sz="2500" spc="-15" dirty="0">
                <a:latin typeface="Calibri"/>
                <a:cs typeface="Calibri"/>
              </a:rPr>
              <a:t>to  leave </a:t>
            </a:r>
            <a:r>
              <a:rPr sz="2500" spc="-5" dirty="0">
                <a:latin typeface="Calibri"/>
                <a:cs typeface="Calibri"/>
              </a:rPr>
              <a:t>their land and </a:t>
            </a:r>
            <a:r>
              <a:rPr sz="2500" spc="-10" dirty="0">
                <a:latin typeface="Calibri"/>
                <a:cs typeface="Calibri"/>
              </a:rPr>
              <a:t>resources </a:t>
            </a:r>
            <a:r>
              <a:rPr sz="2500" spc="-25" dirty="0">
                <a:latin typeface="Calibri"/>
                <a:cs typeface="Calibri"/>
              </a:rPr>
              <a:t>for</a:t>
            </a:r>
            <a:r>
              <a:rPr sz="2500" spc="35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Germany.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Discrimination was </a:t>
            </a:r>
            <a:r>
              <a:rPr sz="2500" spc="-5" dirty="0">
                <a:latin typeface="Calibri"/>
                <a:cs typeface="Calibri"/>
              </a:rPr>
              <a:t>done with </a:t>
            </a:r>
            <a:r>
              <a:rPr sz="2500" spc="-15" dirty="0">
                <a:latin typeface="Calibri"/>
                <a:cs typeface="Calibri"/>
              </a:rPr>
              <a:t>Polish </a:t>
            </a:r>
            <a:r>
              <a:rPr sz="2500" spc="-5" dirty="0">
                <a:latin typeface="Calibri"/>
                <a:cs typeface="Calibri"/>
              </a:rPr>
              <a:t>civilians </a:t>
            </a:r>
            <a:r>
              <a:rPr sz="2500" spc="-10" dirty="0">
                <a:latin typeface="Calibri"/>
                <a:cs typeface="Calibri"/>
              </a:rPr>
              <a:t>children. Those  children </a:t>
            </a:r>
            <a:r>
              <a:rPr sz="2500" spc="-5" dirty="0">
                <a:latin typeface="Calibri"/>
                <a:cs typeface="Calibri"/>
              </a:rPr>
              <a:t>who </a:t>
            </a:r>
            <a:r>
              <a:rPr sz="2500" spc="-15" dirty="0">
                <a:latin typeface="Calibri"/>
                <a:cs typeface="Calibri"/>
              </a:rPr>
              <a:t>looked </a:t>
            </a:r>
            <a:r>
              <a:rPr sz="2500" spc="-25" dirty="0">
                <a:latin typeface="Calibri"/>
                <a:cs typeface="Calibri"/>
              </a:rPr>
              <a:t>like </a:t>
            </a:r>
            <a:r>
              <a:rPr sz="2500" spc="-10" dirty="0">
                <a:latin typeface="Calibri"/>
                <a:cs typeface="Calibri"/>
              </a:rPr>
              <a:t>Aryans </a:t>
            </a:r>
            <a:r>
              <a:rPr sz="2500" spc="-15" dirty="0">
                <a:latin typeface="Calibri"/>
                <a:cs typeface="Calibri"/>
              </a:rPr>
              <a:t>were snatched from </a:t>
            </a:r>
            <a:r>
              <a:rPr sz="2500" spc="-5" dirty="0">
                <a:latin typeface="Calibri"/>
                <a:cs typeface="Calibri"/>
              </a:rPr>
              <a:t>their </a:t>
            </a:r>
            <a:r>
              <a:rPr sz="2500" spc="-35" dirty="0">
                <a:latin typeface="Calibri"/>
                <a:cs typeface="Calibri"/>
              </a:rPr>
              <a:t>mother,  </a:t>
            </a:r>
            <a:r>
              <a:rPr sz="2500" spc="-15" dirty="0">
                <a:latin typeface="Calibri"/>
                <a:cs typeface="Calibri"/>
              </a:rPr>
              <a:t>examined by race </a:t>
            </a:r>
            <a:r>
              <a:rPr sz="2500" spc="-10" dirty="0">
                <a:latin typeface="Calibri"/>
                <a:cs typeface="Calibri"/>
              </a:rPr>
              <a:t>experts </a:t>
            </a:r>
            <a:r>
              <a:rPr sz="2500" spc="-5" dirty="0">
                <a:latin typeface="Calibri"/>
                <a:cs typeface="Calibri"/>
              </a:rPr>
              <a:t>and they </a:t>
            </a:r>
            <a:r>
              <a:rPr sz="2500" spc="-10" dirty="0">
                <a:latin typeface="Calibri"/>
                <a:cs typeface="Calibri"/>
              </a:rPr>
              <a:t>passed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race test </a:t>
            </a:r>
            <a:r>
              <a:rPr sz="2500" spc="-5" dirty="0">
                <a:latin typeface="Calibri"/>
                <a:cs typeface="Calibri"/>
              </a:rPr>
              <a:t>they </a:t>
            </a:r>
            <a:r>
              <a:rPr sz="2500" spc="-15" dirty="0">
                <a:latin typeface="Calibri"/>
                <a:cs typeface="Calibri"/>
              </a:rPr>
              <a:t>were  </a:t>
            </a:r>
            <a:r>
              <a:rPr sz="2500" spc="-10" dirty="0">
                <a:latin typeface="Calibri"/>
                <a:cs typeface="Calibri"/>
              </a:rPr>
              <a:t>part </a:t>
            </a:r>
            <a:r>
              <a:rPr sz="2500" spc="-5" dirty="0">
                <a:latin typeface="Calibri"/>
                <a:cs typeface="Calibri"/>
              </a:rPr>
              <a:t>of German </a:t>
            </a:r>
            <a:r>
              <a:rPr sz="2500" spc="-15" dirty="0">
                <a:latin typeface="Calibri"/>
                <a:cs typeface="Calibri"/>
              </a:rPr>
              <a:t>family </a:t>
            </a:r>
            <a:r>
              <a:rPr sz="2500" spc="-5" dirty="0">
                <a:latin typeface="Calibri"/>
                <a:cs typeface="Calibri"/>
              </a:rPr>
              <a:t>or else </a:t>
            </a:r>
            <a:r>
              <a:rPr sz="2500" spc="-15" dirty="0">
                <a:latin typeface="Calibri"/>
                <a:cs typeface="Calibri"/>
              </a:rPr>
              <a:t>sent to</a:t>
            </a:r>
            <a:r>
              <a:rPr sz="2500" spc="114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orphanges.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500" spc="-5" dirty="0">
                <a:latin typeface="Arial"/>
                <a:cs typeface="Arial"/>
              </a:rPr>
              <a:t>•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6569" y="187197"/>
            <a:ext cx="40932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1.1BACKGROUND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8739" y="1189990"/>
            <a:ext cx="5534660" cy="55816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701040" indent="-342900">
              <a:lnSpc>
                <a:spcPts val="292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In </a:t>
            </a:r>
            <a:r>
              <a:rPr sz="2700" spc="-5" dirty="0">
                <a:latin typeface="Calibri"/>
                <a:cs typeface="Calibri"/>
              </a:rPr>
              <a:t>1945, </a:t>
            </a:r>
            <a:r>
              <a:rPr sz="2700" dirty="0">
                <a:latin typeface="Calibri"/>
                <a:cs typeface="Calibri"/>
              </a:rPr>
              <a:t>a 11 </a:t>
            </a:r>
            <a:r>
              <a:rPr sz="2700" spc="-15" dirty="0">
                <a:latin typeface="Calibri"/>
                <a:cs typeface="Calibri"/>
              </a:rPr>
              <a:t>year </a:t>
            </a:r>
            <a:r>
              <a:rPr sz="2700" spc="-5" dirty="0">
                <a:latin typeface="Calibri"/>
                <a:cs typeface="Calibri"/>
              </a:rPr>
              <a:t>old boy</a:t>
            </a:r>
            <a:r>
              <a:rPr sz="2700" spc="-10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called  Helmuth </a:t>
            </a:r>
            <a:r>
              <a:rPr sz="2700" spc="-15" dirty="0">
                <a:latin typeface="Calibri"/>
                <a:cs typeface="Calibri"/>
              </a:rPr>
              <a:t>was </a:t>
            </a:r>
            <a:r>
              <a:rPr sz="2700" dirty="0">
                <a:latin typeface="Calibri"/>
                <a:cs typeface="Calibri"/>
              </a:rPr>
              <a:t>lying in the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bed.</a:t>
            </a:r>
            <a:endParaRPr sz="2700">
              <a:latin typeface="Calibri"/>
              <a:cs typeface="Calibri"/>
            </a:endParaRPr>
          </a:p>
          <a:p>
            <a:pPr marL="355600" marR="27305" indent="-342900">
              <a:lnSpc>
                <a:spcPts val="292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His </a:t>
            </a:r>
            <a:r>
              <a:rPr sz="2700" spc="-15" dirty="0">
                <a:latin typeface="Calibri"/>
                <a:cs typeface="Calibri"/>
              </a:rPr>
              <a:t>father was </a:t>
            </a:r>
            <a:r>
              <a:rPr sz="2700" spc="-5" dirty="0">
                <a:latin typeface="Calibri"/>
                <a:cs typeface="Calibri"/>
              </a:rPr>
              <a:t>discussing </a:t>
            </a:r>
            <a:r>
              <a:rPr sz="2700" dirty="0">
                <a:latin typeface="Calibri"/>
                <a:cs typeface="Calibri"/>
              </a:rPr>
              <a:t>with </a:t>
            </a:r>
            <a:r>
              <a:rPr sz="2700" spc="-5" dirty="0">
                <a:latin typeface="Calibri"/>
                <a:cs typeface="Calibri"/>
              </a:rPr>
              <a:t>his  </a:t>
            </a:r>
            <a:r>
              <a:rPr sz="2700" spc="-20" dirty="0">
                <a:latin typeface="Calibri"/>
                <a:cs typeface="Calibri"/>
              </a:rPr>
              <a:t>wife </a:t>
            </a:r>
            <a:r>
              <a:rPr sz="2700" dirty="0">
                <a:latin typeface="Calibri"/>
                <a:cs typeface="Calibri"/>
              </a:rPr>
              <a:t>either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dirty="0">
                <a:latin typeface="Calibri"/>
                <a:cs typeface="Calibri"/>
              </a:rPr>
              <a:t>kill </a:t>
            </a:r>
            <a:r>
              <a:rPr sz="2700" spc="-5" dirty="0">
                <a:latin typeface="Calibri"/>
                <a:cs typeface="Calibri"/>
              </a:rPr>
              <a:t>himself or </a:t>
            </a:r>
            <a:r>
              <a:rPr sz="2700" dirty="0">
                <a:latin typeface="Calibri"/>
                <a:cs typeface="Calibri"/>
              </a:rPr>
              <a:t>all </a:t>
            </a:r>
            <a:r>
              <a:rPr sz="2700" spc="-10" dirty="0">
                <a:latin typeface="Calibri"/>
                <a:cs typeface="Calibri"/>
              </a:rPr>
              <a:t>family  members.</a:t>
            </a:r>
            <a:endParaRPr sz="2700">
              <a:latin typeface="Calibri"/>
              <a:cs typeface="Calibri"/>
            </a:endParaRPr>
          </a:p>
          <a:p>
            <a:pPr marL="355600" marR="19050" indent="-342900">
              <a:lnSpc>
                <a:spcPts val="2920"/>
              </a:lnSpc>
              <a:spcBef>
                <a:spcPts val="6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5" dirty="0">
                <a:latin typeface="Calibri"/>
                <a:cs typeface="Calibri"/>
              </a:rPr>
              <a:t>Next </a:t>
            </a:r>
            <a:r>
              <a:rPr sz="2700" spc="-65" dirty="0">
                <a:latin typeface="Calibri"/>
                <a:cs typeface="Calibri"/>
              </a:rPr>
              <a:t>day, </a:t>
            </a:r>
            <a:r>
              <a:rPr sz="2700" spc="-5" dirty="0">
                <a:latin typeface="Calibri"/>
                <a:cs typeface="Calibri"/>
              </a:rPr>
              <a:t>his </a:t>
            </a:r>
            <a:r>
              <a:rPr sz="2700" spc="-15" dirty="0">
                <a:latin typeface="Calibri"/>
                <a:cs typeface="Calibri"/>
              </a:rPr>
              <a:t>father too </a:t>
            </a:r>
            <a:r>
              <a:rPr sz="2700" spc="-5" dirty="0">
                <a:latin typeface="Calibri"/>
                <a:cs typeface="Calibri"/>
              </a:rPr>
              <a:t>them </a:t>
            </a:r>
            <a:r>
              <a:rPr sz="2700" dirty="0">
                <a:latin typeface="Calibri"/>
                <a:cs typeface="Calibri"/>
              </a:rPr>
              <a:t>all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a  </a:t>
            </a:r>
            <a:r>
              <a:rPr sz="2700" spc="-5" dirty="0">
                <a:latin typeface="Calibri"/>
                <a:cs typeface="Calibri"/>
              </a:rPr>
              <a:t>picnic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5" dirty="0">
                <a:latin typeface="Calibri"/>
                <a:cs typeface="Calibri"/>
              </a:rPr>
              <a:t>shot him</a:t>
            </a:r>
            <a:r>
              <a:rPr sz="2700" spc="-5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dead.</a:t>
            </a:r>
            <a:endParaRPr sz="2700">
              <a:latin typeface="Calibri"/>
              <a:cs typeface="Calibri"/>
            </a:endParaRPr>
          </a:p>
          <a:p>
            <a:pPr marL="355600" marR="205740" indent="-342900">
              <a:lnSpc>
                <a:spcPct val="900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Helmuth </a:t>
            </a:r>
            <a:r>
              <a:rPr sz="2700" spc="-10" dirty="0">
                <a:latin typeface="Calibri"/>
                <a:cs typeface="Calibri"/>
              </a:rPr>
              <a:t>came </a:t>
            </a:r>
            <a:r>
              <a:rPr sz="2700" spc="-20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know that </a:t>
            </a:r>
            <a:r>
              <a:rPr sz="2700" spc="-5" dirty="0">
                <a:latin typeface="Calibri"/>
                <a:cs typeface="Calibri"/>
              </a:rPr>
              <a:t>his  </a:t>
            </a:r>
            <a:r>
              <a:rPr sz="2700" spc="-15" dirty="0">
                <a:latin typeface="Calibri"/>
                <a:cs typeface="Calibri"/>
              </a:rPr>
              <a:t>father was </a:t>
            </a:r>
            <a:r>
              <a:rPr sz="2700" dirty="0">
                <a:latin typeface="Calibri"/>
                <a:cs typeface="Calibri"/>
              </a:rPr>
              <a:t>a a Nazi and a </a:t>
            </a:r>
            <a:r>
              <a:rPr sz="2700" spc="-10" dirty="0">
                <a:latin typeface="Calibri"/>
                <a:cs typeface="Calibri"/>
              </a:rPr>
              <a:t>supporter 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dirty="0">
                <a:latin typeface="Calibri"/>
                <a:cs typeface="Calibri"/>
              </a:rPr>
              <a:t>Adolf </a:t>
            </a:r>
            <a:r>
              <a:rPr sz="2700" spc="-5" dirty="0">
                <a:latin typeface="Calibri"/>
                <a:cs typeface="Calibri"/>
              </a:rPr>
              <a:t>Hitler </a:t>
            </a:r>
            <a:r>
              <a:rPr sz="2700" dirty="0">
                <a:latin typeface="Calibri"/>
                <a:cs typeface="Calibri"/>
              </a:rPr>
              <a:t>who </a:t>
            </a:r>
            <a:r>
              <a:rPr sz="2700" spc="-15" dirty="0">
                <a:latin typeface="Calibri"/>
                <a:cs typeface="Calibri"/>
              </a:rPr>
              <a:t>wanted to</a:t>
            </a:r>
            <a:r>
              <a:rPr sz="2700" spc="-11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make  </a:t>
            </a:r>
            <a:r>
              <a:rPr sz="2700" spc="-10" dirty="0">
                <a:latin typeface="Calibri"/>
                <a:cs typeface="Calibri"/>
              </a:rPr>
              <a:t>Germany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10" dirty="0">
                <a:latin typeface="Calibri"/>
                <a:cs typeface="Calibri"/>
              </a:rPr>
              <a:t>supreme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-55" dirty="0">
                <a:latin typeface="Calibri"/>
                <a:cs typeface="Calibri"/>
              </a:rPr>
              <a:t>power.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ts val="2920"/>
              </a:lnSpc>
              <a:spcBef>
                <a:spcPts val="6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Nazism is a </a:t>
            </a:r>
            <a:r>
              <a:rPr sz="2700" spc="-15" dirty="0">
                <a:latin typeface="Calibri"/>
                <a:cs typeface="Calibri"/>
              </a:rPr>
              <a:t>structure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dirty="0">
                <a:latin typeface="Calibri"/>
                <a:cs typeface="Calibri"/>
              </a:rPr>
              <a:t>ideas about  </a:t>
            </a:r>
            <a:r>
              <a:rPr sz="2700" spc="-20" dirty="0">
                <a:latin typeface="Calibri"/>
                <a:cs typeface="Calibri"/>
              </a:rPr>
              <a:t>word </a:t>
            </a:r>
            <a:r>
              <a:rPr sz="2700" spc="-5" dirty="0">
                <a:latin typeface="Calibri"/>
                <a:cs typeface="Calibri"/>
              </a:rPr>
              <a:t>politics </a:t>
            </a:r>
            <a:r>
              <a:rPr sz="2700" dirty="0">
                <a:latin typeface="Calibri"/>
                <a:cs typeface="Calibri"/>
              </a:rPr>
              <a:t>whose leader </a:t>
            </a:r>
            <a:r>
              <a:rPr sz="2700" spc="-15" dirty="0">
                <a:latin typeface="Calibri"/>
                <a:cs typeface="Calibri"/>
              </a:rPr>
              <a:t>was </a:t>
            </a:r>
            <a:r>
              <a:rPr sz="2700" spc="-10" dirty="0">
                <a:latin typeface="Calibri"/>
                <a:cs typeface="Calibri"/>
              </a:rPr>
              <a:t>Adolf  </a:t>
            </a:r>
            <a:r>
              <a:rPr sz="2700" spc="-45" dirty="0">
                <a:latin typeface="Calibri"/>
                <a:cs typeface="Calibri"/>
              </a:rPr>
              <a:t>Hitler.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7400" y="0"/>
            <a:ext cx="3276600" cy="281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5000" y="2743198"/>
            <a:ext cx="3428999" cy="411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6152" y="168910"/>
            <a:ext cx="51714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0" dirty="0"/>
              <a:t>4.Youth </a:t>
            </a:r>
            <a:r>
              <a:rPr spc="-5" dirty="0"/>
              <a:t>in Nazi</a:t>
            </a:r>
            <a:r>
              <a:rPr spc="55" dirty="0"/>
              <a:t> </a:t>
            </a:r>
            <a:r>
              <a:rPr spc="-20" dirty="0"/>
              <a:t>Germany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783081"/>
            <a:ext cx="8745220" cy="61220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320675" indent="-342900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1.Hitler </a:t>
            </a:r>
            <a:r>
              <a:rPr sz="2500" spc="-10" dirty="0">
                <a:latin typeface="Calibri"/>
                <a:cs typeface="Calibri"/>
              </a:rPr>
              <a:t>believed that youth </a:t>
            </a:r>
            <a:r>
              <a:rPr sz="2500" spc="-15" dirty="0">
                <a:latin typeface="Calibri"/>
                <a:cs typeface="Calibri"/>
              </a:rPr>
              <a:t>are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future </a:t>
            </a:r>
            <a:r>
              <a:rPr sz="2500" spc="-5" dirty="0">
                <a:latin typeface="Calibri"/>
                <a:cs typeface="Calibri"/>
              </a:rPr>
              <a:t>of the </a:t>
            </a:r>
            <a:r>
              <a:rPr sz="2500" spc="-30" dirty="0">
                <a:latin typeface="Calibri"/>
                <a:cs typeface="Calibri"/>
              </a:rPr>
              <a:t>country. </a:t>
            </a:r>
            <a:r>
              <a:rPr sz="2500" spc="-10" dirty="0">
                <a:latin typeface="Calibri"/>
                <a:cs typeface="Calibri"/>
              </a:rPr>
              <a:t>They  believed </a:t>
            </a:r>
            <a:r>
              <a:rPr sz="2500" spc="-5" dirty="0">
                <a:latin typeface="Calibri"/>
                <a:cs typeface="Calibri"/>
              </a:rPr>
              <a:t>in teaching </a:t>
            </a:r>
            <a:r>
              <a:rPr sz="2500" spc="-10" dirty="0">
                <a:latin typeface="Calibri"/>
                <a:cs typeface="Calibri"/>
              </a:rPr>
              <a:t>children </a:t>
            </a:r>
            <a:r>
              <a:rPr sz="2500" spc="-5" dirty="0">
                <a:latin typeface="Calibri"/>
                <a:cs typeface="Calibri"/>
              </a:rPr>
              <a:t>Nazi ideology </a:t>
            </a:r>
            <a:r>
              <a:rPr sz="2500" spc="-15" dirty="0">
                <a:latin typeface="Calibri"/>
                <a:cs typeface="Calibri"/>
              </a:rPr>
              <a:t>from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starting.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5" dirty="0">
                <a:latin typeface="Calibri"/>
                <a:cs typeface="Calibri"/>
              </a:rPr>
              <a:t>2.Schools under Nazism</a:t>
            </a:r>
            <a:r>
              <a:rPr sz="2500" spc="-5" dirty="0">
                <a:latin typeface="Calibri"/>
                <a:cs typeface="Calibri"/>
              </a:rPr>
              <a:t>:</a:t>
            </a:r>
            <a:endParaRPr sz="2500">
              <a:latin typeface="Calibri"/>
              <a:cs typeface="Calibri"/>
            </a:endParaRPr>
          </a:p>
          <a:p>
            <a:pPr marL="355600" marR="41275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2.1Jews teachers </a:t>
            </a:r>
            <a:r>
              <a:rPr sz="2500" spc="-15" dirty="0">
                <a:latin typeface="Calibri"/>
                <a:cs typeface="Calibri"/>
              </a:rPr>
              <a:t>were considered </a:t>
            </a:r>
            <a:r>
              <a:rPr sz="2500" spc="-10" dirty="0">
                <a:latin typeface="Calibri"/>
                <a:cs typeface="Calibri"/>
              </a:rPr>
              <a:t>politically unreliable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5" dirty="0">
                <a:latin typeface="Calibri"/>
                <a:cs typeface="Calibri"/>
              </a:rPr>
              <a:t>were  </a:t>
            </a:r>
            <a:r>
              <a:rPr sz="2500" spc="-10" dirty="0">
                <a:latin typeface="Calibri"/>
                <a:cs typeface="Calibri"/>
              </a:rPr>
              <a:t>dismissed.</a:t>
            </a:r>
            <a:endParaRPr sz="2500">
              <a:latin typeface="Calibri"/>
              <a:cs typeface="Calibri"/>
            </a:endParaRPr>
          </a:p>
          <a:p>
            <a:pPr marL="355600" marR="469900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2.2Germans and </a:t>
            </a:r>
            <a:r>
              <a:rPr sz="2500" spc="-15" dirty="0">
                <a:latin typeface="Calibri"/>
                <a:cs typeface="Calibri"/>
              </a:rPr>
              <a:t>Jews </a:t>
            </a:r>
            <a:r>
              <a:rPr sz="2500" spc="-10" dirty="0">
                <a:latin typeface="Calibri"/>
                <a:cs typeface="Calibri"/>
              </a:rPr>
              <a:t>children </a:t>
            </a:r>
            <a:r>
              <a:rPr sz="2500" spc="-15" dirty="0">
                <a:latin typeface="Calibri"/>
                <a:cs typeface="Calibri"/>
              </a:rPr>
              <a:t>were seperated. </a:t>
            </a:r>
            <a:r>
              <a:rPr sz="2500" spc="-10" dirty="0">
                <a:latin typeface="Calibri"/>
                <a:cs typeface="Calibri"/>
              </a:rPr>
              <a:t>Jews Children  </a:t>
            </a:r>
            <a:r>
              <a:rPr sz="2500" spc="-15" dirty="0">
                <a:latin typeface="Calibri"/>
                <a:cs typeface="Calibri"/>
              </a:rPr>
              <a:t>were </a:t>
            </a:r>
            <a:r>
              <a:rPr sz="2500" spc="-10" dirty="0">
                <a:latin typeface="Calibri"/>
                <a:cs typeface="Calibri"/>
              </a:rPr>
              <a:t>thrown out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school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later </a:t>
            </a:r>
            <a:r>
              <a:rPr sz="2500" spc="-15" dirty="0">
                <a:latin typeface="Calibri"/>
                <a:cs typeface="Calibri"/>
              </a:rPr>
              <a:t>sent to </a:t>
            </a:r>
            <a:r>
              <a:rPr sz="2500" spc="-25" dirty="0">
                <a:latin typeface="Calibri"/>
                <a:cs typeface="Calibri"/>
              </a:rPr>
              <a:t>gas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chambers.</a:t>
            </a:r>
            <a:endParaRPr sz="2500">
              <a:latin typeface="Calibri"/>
              <a:cs typeface="Calibri"/>
            </a:endParaRPr>
          </a:p>
          <a:p>
            <a:pPr marL="355600" marR="363220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2.3School </a:t>
            </a:r>
            <a:r>
              <a:rPr sz="2500" spc="-10" dirty="0">
                <a:latin typeface="Calibri"/>
                <a:cs typeface="Calibri"/>
              </a:rPr>
              <a:t>textbooks </a:t>
            </a:r>
            <a:r>
              <a:rPr sz="2500" spc="-15" dirty="0">
                <a:latin typeface="Calibri"/>
                <a:cs typeface="Calibri"/>
              </a:rPr>
              <a:t>were rewritten to </a:t>
            </a:r>
            <a:r>
              <a:rPr sz="2500" spc="-10" dirty="0">
                <a:latin typeface="Calibri"/>
                <a:cs typeface="Calibri"/>
              </a:rPr>
              <a:t>introduce </a:t>
            </a:r>
            <a:r>
              <a:rPr sz="2500" spc="-30" dirty="0">
                <a:latin typeface="Calibri"/>
                <a:cs typeface="Calibri"/>
              </a:rPr>
              <a:t>Nazi’s </a:t>
            </a:r>
            <a:r>
              <a:rPr sz="2500" spc="-5" dirty="0">
                <a:latin typeface="Calibri"/>
                <a:cs typeface="Calibri"/>
              </a:rPr>
              <a:t>idea </a:t>
            </a:r>
            <a:r>
              <a:rPr sz="2500" spc="-10" dirty="0">
                <a:latin typeface="Calibri"/>
                <a:cs typeface="Calibri"/>
              </a:rPr>
              <a:t>of  </a:t>
            </a:r>
            <a:r>
              <a:rPr sz="2500" spc="-15" dirty="0">
                <a:latin typeface="Calibri"/>
                <a:cs typeface="Calibri"/>
              </a:rPr>
              <a:t>race to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all</a:t>
            </a:r>
            <a:endParaRPr sz="2500">
              <a:latin typeface="Calibri"/>
              <a:cs typeface="Calibri"/>
            </a:endParaRPr>
          </a:p>
          <a:p>
            <a:pPr marL="426720" indent="-41465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426720" algn="l"/>
                <a:tab pos="427355" algn="l"/>
              </a:tabLst>
            </a:pPr>
            <a:r>
              <a:rPr sz="2500" spc="-5" dirty="0">
                <a:latin typeface="Calibri"/>
                <a:cs typeface="Calibri"/>
              </a:rPr>
              <a:t>2.4Children </a:t>
            </a:r>
            <a:r>
              <a:rPr sz="2500" spc="-15" dirty="0">
                <a:latin typeface="Calibri"/>
                <a:cs typeface="Calibri"/>
              </a:rPr>
              <a:t>were taught to </a:t>
            </a:r>
            <a:r>
              <a:rPr sz="2500" spc="-20" dirty="0">
                <a:latin typeface="Calibri"/>
                <a:cs typeface="Calibri"/>
              </a:rPr>
              <a:t>hate </a:t>
            </a:r>
            <a:r>
              <a:rPr sz="2500" spc="-10" dirty="0">
                <a:latin typeface="Calibri"/>
                <a:cs typeface="Calibri"/>
              </a:rPr>
              <a:t>Jews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5" dirty="0">
                <a:latin typeface="Calibri"/>
                <a:cs typeface="Calibri"/>
              </a:rPr>
              <a:t>worship</a:t>
            </a:r>
            <a:r>
              <a:rPr sz="2500" spc="9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Hitler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2.5 Sports of aggression </a:t>
            </a:r>
            <a:r>
              <a:rPr sz="2500" spc="-25" dirty="0">
                <a:latin typeface="Calibri"/>
                <a:cs typeface="Calibri"/>
              </a:rPr>
              <a:t>like </a:t>
            </a:r>
            <a:r>
              <a:rPr sz="2500" spc="-15" dirty="0">
                <a:latin typeface="Calibri"/>
                <a:cs typeface="Calibri"/>
              </a:rPr>
              <a:t>boxing was taught </a:t>
            </a:r>
            <a:r>
              <a:rPr sz="2500" spc="-5" dirty="0">
                <a:latin typeface="Calibri"/>
                <a:cs typeface="Calibri"/>
              </a:rPr>
              <a:t>which </a:t>
            </a:r>
            <a:r>
              <a:rPr sz="2500" spc="-10" dirty="0">
                <a:latin typeface="Calibri"/>
                <a:cs typeface="Calibri"/>
              </a:rPr>
              <a:t>could </a:t>
            </a:r>
            <a:r>
              <a:rPr sz="2500" spc="-25" dirty="0">
                <a:latin typeface="Calibri"/>
                <a:cs typeface="Calibri"/>
              </a:rPr>
              <a:t>make  </a:t>
            </a:r>
            <a:r>
              <a:rPr sz="2500" spc="-5" dirty="0">
                <a:latin typeface="Calibri"/>
                <a:cs typeface="Calibri"/>
              </a:rPr>
              <a:t>them </a:t>
            </a:r>
            <a:r>
              <a:rPr sz="2500" spc="-15" dirty="0">
                <a:latin typeface="Calibri"/>
                <a:cs typeface="Calibri"/>
              </a:rPr>
              <a:t>strong </a:t>
            </a:r>
            <a:r>
              <a:rPr sz="2500" spc="-5" dirty="0">
                <a:latin typeface="Calibri"/>
                <a:cs typeface="Calibri"/>
              </a:rPr>
              <a:t>and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determined.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2.6 </a:t>
            </a:r>
            <a:r>
              <a:rPr sz="2500" spc="-10" dirty="0">
                <a:latin typeface="Calibri"/>
                <a:cs typeface="Calibri"/>
              </a:rPr>
              <a:t>various </a:t>
            </a:r>
            <a:r>
              <a:rPr sz="2500" spc="-45" dirty="0">
                <a:latin typeface="Calibri"/>
                <a:cs typeface="Calibri"/>
              </a:rPr>
              <a:t>Youth </a:t>
            </a:r>
            <a:r>
              <a:rPr sz="2500" spc="-10" dirty="0">
                <a:latin typeface="Calibri"/>
                <a:cs typeface="Calibri"/>
              </a:rPr>
              <a:t>organisations </a:t>
            </a:r>
            <a:r>
              <a:rPr sz="2500" spc="-15" dirty="0">
                <a:latin typeface="Calibri"/>
                <a:cs typeface="Calibri"/>
              </a:rPr>
              <a:t>were formed. </a:t>
            </a:r>
            <a:r>
              <a:rPr sz="2500" spc="-5" dirty="0">
                <a:latin typeface="Calibri"/>
                <a:cs typeface="Calibri"/>
              </a:rPr>
              <a:t>10 </a:t>
            </a:r>
            <a:r>
              <a:rPr sz="2500" spc="-20" dirty="0">
                <a:latin typeface="Calibri"/>
                <a:cs typeface="Calibri"/>
              </a:rPr>
              <a:t>years </a:t>
            </a:r>
            <a:r>
              <a:rPr sz="2500" spc="-5" dirty="0">
                <a:latin typeface="Calibri"/>
                <a:cs typeface="Calibri"/>
              </a:rPr>
              <a:t>old had </a:t>
            </a:r>
            <a:r>
              <a:rPr sz="2500" spc="-15" dirty="0">
                <a:latin typeface="Calibri"/>
                <a:cs typeface="Calibri"/>
              </a:rPr>
              <a:t>to  move </a:t>
            </a: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spc="-10" dirty="0">
                <a:latin typeface="Calibri"/>
                <a:cs typeface="Calibri"/>
              </a:rPr>
              <a:t>Jungvolk( nazi </a:t>
            </a:r>
            <a:r>
              <a:rPr sz="2500" spc="-15" dirty="0">
                <a:latin typeface="Calibri"/>
                <a:cs typeface="Calibri"/>
              </a:rPr>
              <a:t>youth </a:t>
            </a:r>
            <a:r>
              <a:rPr sz="2500" spc="-10" dirty="0">
                <a:latin typeface="Calibri"/>
                <a:cs typeface="Calibri"/>
              </a:rPr>
              <a:t>group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children below </a:t>
            </a:r>
            <a:r>
              <a:rPr sz="2500" spc="-5" dirty="0">
                <a:latin typeface="Calibri"/>
                <a:cs typeface="Calibri"/>
              </a:rPr>
              <a:t>14 </a:t>
            </a:r>
            <a:r>
              <a:rPr sz="2500" spc="-20" dirty="0">
                <a:latin typeface="Calibri"/>
                <a:cs typeface="Calibri"/>
              </a:rPr>
              <a:t>years </a:t>
            </a:r>
            <a:r>
              <a:rPr sz="2500" spc="-10" dirty="0">
                <a:latin typeface="Calibri"/>
                <a:cs typeface="Calibri"/>
              </a:rPr>
              <a:t>of  age), </a:t>
            </a:r>
            <a:r>
              <a:rPr sz="2500" spc="-15" dirty="0">
                <a:latin typeface="Calibri"/>
                <a:cs typeface="Calibri"/>
              </a:rPr>
              <a:t>at </a:t>
            </a:r>
            <a:r>
              <a:rPr sz="2500" spc="-5" dirty="0">
                <a:latin typeface="Calibri"/>
                <a:cs typeface="Calibri"/>
              </a:rPr>
              <a:t>14 </a:t>
            </a:r>
            <a:r>
              <a:rPr sz="2500" spc="-10" dirty="0">
                <a:latin typeface="Calibri"/>
                <a:cs typeface="Calibri"/>
              </a:rPr>
              <a:t>they </a:t>
            </a:r>
            <a:r>
              <a:rPr sz="2500" spc="-20" dirty="0">
                <a:latin typeface="Calibri"/>
                <a:cs typeface="Calibri"/>
              </a:rPr>
              <a:t>have to </a:t>
            </a:r>
            <a:r>
              <a:rPr sz="2500" spc="-10" dirty="0">
                <a:latin typeface="Calibri"/>
                <a:cs typeface="Calibri"/>
              </a:rPr>
              <a:t>join </a:t>
            </a:r>
            <a:r>
              <a:rPr sz="2500" spc="-5" dirty="0">
                <a:latin typeface="Calibri"/>
                <a:cs typeface="Calibri"/>
              </a:rPr>
              <a:t>Nazi </a:t>
            </a:r>
            <a:r>
              <a:rPr sz="2500" spc="-15" dirty="0">
                <a:latin typeface="Calibri"/>
                <a:cs typeface="Calibri"/>
              </a:rPr>
              <a:t>youth </a:t>
            </a:r>
            <a:r>
              <a:rPr sz="2500" spc="-10" dirty="0">
                <a:latin typeface="Calibri"/>
                <a:cs typeface="Calibri"/>
              </a:rPr>
              <a:t>organisation </a:t>
            </a:r>
            <a:r>
              <a:rPr sz="2500" spc="-5" dirty="0">
                <a:latin typeface="Calibri"/>
                <a:cs typeface="Calibri"/>
              </a:rPr>
              <a:t>called Hitler  </a:t>
            </a:r>
            <a:r>
              <a:rPr sz="2500" spc="-45" dirty="0">
                <a:latin typeface="Calibri"/>
                <a:cs typeface="Calibri"/>
              </a:rPr>
              <a:t>Youth </a:t>
            </a:r>
            <a:r>
              <a:rPr sz="2500" spc="-10" dirty="0">
                <a:latin typeface="Calibri"/>
                <a:cs typeface="Calibri"/>
              </a:rPr>
              <a:t>where </a:t>
            </a:r>
            <a:r>
              <a:rPr sz="2500" spc="-5" dirty="0">
                <a:latin typeface="Calibri"/>
                <a:cs typeface="Calibri"/>
              </a:rPr>
              <a:t>they learnt </a:t>
            </a:r>
            <a:r>
              <a:rPr sz="2500" spc="-15" dirty="0">
                <a:latin typeface="Calibri"/>
                <a:cs typeface="Calibri"/>
              </a:rPr>
              <a:t>worship </a:t>
            </a:r>
            <a:r>
              <a:rPr sz="2500" spc="-65" dirty="0">
                <a:latin typeface="Calibri"/>
                <a:cs typeface="Calibri"/>
              </a:rPr>
              <a:t>war, </a:t>
            </a:r>
            <a:r>
              <a:rPr sz="2500" spc="-5" dirty="0">
                <a:latin typeface="Calibri"/>
                <a:cs typeface="Calibri"/>
              </a:rPr>
              <a:t>aggression , </a:t>
            </a:r>
            <a:r>
              <a:rPr sz="2500" spc="-10" dirty="0">
                <a:latin typeface="Calibri"/>
                <a:cs typeface="Calibri"/>
              </a:rPr>
              <a:t>hating </a:t>
            </a:r>
            <a:r>
              <a:rPr sz="2500" spc="-15" dirty="0">
                <a:latin typeface="Calibri"/>
                <a:cs typeface="Calibri"/>
              </a:rPr>
              <a:t>jews, </a:t>
            </a:r>
            <a:r>
              <a:rPr sz="2500" spc="-5" dirty="0">
                <a:latin typeface="Calibri"/>
                <a:cs typeface="Calibri"/>
              </a:rPr>
              <a:t>,  </a:t>
            </a:r>
            <a:r>
              <a:rPr sz="2500" spc="-20" dirty="0">
                <a:latin typeface="Calibri"/>
                <a:cs typeface="Calibri"/>
              </a:rPr>
              <a:t>physical </a:t>
            </a:r>
            <a:r>
              <a:rPr sz="2500" spc="-10" dirty="0">
                <a:latin typeface="Calibri"/>
                <a:cs typeface="Calibri"/>
              </a:rPr>
              <a:t>training </a:t>
            </a:r>
            <a:r>
              <a:rPr sz="2500" spc="-15" dirty="0">
                <a:latin typeface="Calibri"/>
                <a:cs typeface="Calibri"/>
              </a:rPr>
              <a:t>etc </a:t>
            </a:r>
            <a:r>
              <a:rPr sz="2500" spc="-5" dirty="0">
                <a:latin typeface="Calibri"/>
                <a:cs typeface="Calibri"/>
              </a:rPr>
              <a:t>and joined armed </a:t>
            </a:r>
            <a:r>
              <a:rPr sz="2500" spc="-20" dirty="0">
                <a:latin typeface="Calibri"/>
                <a:cs typeface="Calibri"/>
              </a:rPr>
              <a:t>forces </a:t>
            </a:r>
            <a:r>
              <a:rPr sz="2500" spc="-15" dirty="0">
                <a:latin typeface="Calibri"/>
                <a:cs typeface="Calibri"/>
              </a:rPr>
              <a:t>at </a:t>
            </a:r>
            <a:r>
              <a:rPr sz="2500" spc="-10" dirty="0">
                <a:latin typeface="Calibri"/>
                <a:cs typeface="Calibri"/>
              </a:rPr>
              <a:t>age </a:t>
            </a:r>
            <a:r>
              <a:rPr sz="2500" spc="-5" dirty="0">
                <a:latin typeface="Calibri"/>
                <a:cs typeface="Calibri"/>
              </a:rPr>
              <a:t>18. this party  of </a:t>
            </a:r>
            <a:r>
              <a:rPr sz="2500" spc="-10" dirty="0">
                <a:latin typeface="Calibri"/>
                <a:cs typeface="Calibri"/>
              </a:rPr>
              <a:t>youth was renamed </a:t>
            </a:r>
            <a:r>
              <a:rPr sz="2500" spc="-5" dirty="0">
                <a:latin typeface="Calibri"/>
                <a:cs typeface="Calibri"/>
              </a:rPr>
              <a:t>Hitler </a:t>
            </a:r>
            <a:r>
              <a:rPr sz="2500" spc="-10" dirty="0">
                <a:latin typeface="Calibri"/>
                <a:cs typeface="Calibri"/>
              </a:rPr>
              <a:t>youth </a:t>
            </a:r>
            <a:r>
              <a:rPr sz="2500" spc="-5" dirty="0">
                <a:latin typeface="Calibri"/>
                <a:cs typeface="Calibri"/>
              </a:rPr>
              <a:t>in</a:t>
            </a:r>
            <a:r>
              <a:rPr sz="2500" spc="3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1922.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154635"/>
            <a:ext cx="8807450" cy="6336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2.7 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Indiscrimination with</a:t>
            </a:r>
            <a:r>
              <a:rPr sz="30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FF0000"/>
                </a:solidFill>
                <a:latin typeface="Calibri"/>
                <a:cs typeface="Calibri"/>
              </a:rPr>
              <a:t>Women.</a:t>
            </a:r>
            <a:endParaRPr sz="3000">
              <a:latin typeface="Calibri"/>
              <a:cs typeface="Calibri"/>
            </a:endParaRPr>
          </a:p>
          <a:p>
            <a:pPr marL="355600" marR="384810" indent="-342900">
              <a:lnSpc>
                <a:spcPct val="8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Children </a:t>
            </a:r>
            <a:r>
              <a:rPr sz="3000" spc="-20" dirty="0">
                <a:latin typeface="Calibri"/>
                <a:cs typeface="Calibri"/>
              </a:rPr>
              <a:t>were </a:t>
            </a:r>
            <a:r>
              <a:rPr sz="3000" spc="-10" dirty="0">
                <a:latin typeface="Calibri"/>
                <a:cs typeface="Calibri"/>
              </a:rPr>
              <a:t>taught that women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25" dirty="0">
                <a:latin typeface="Calibri"/>
                <a:cs typeface="Calibri"/>
              </a:rPr>
              <a:t>different </a:t>
            </a:r>
            <a:r>
              <a:rPr sz="3000" spc="-20" dirty="0">
                <a:latin typeface="Calibri"/>
                <a:cs typeface="Calibri"/>
              </a:rPr>
              <a:t>from  </a:t>
            </a:r>
            <a:r>
              <a:rPr sz="3000" dirty="0">
                <a:latin typeface="Calibri"/>
                <a:cs typeface="Calibri"/>
              </a:rPr>
              <a:t>men . </a:t>
            </a:r>
            <a:r>
              <a:rPr sz="3000" spc="-5" dirty="0">
                <a:latin typeface="Calibri"/>
                <a:cs typeface="Calibri"/>
              </a:rPr>
              <a:t>Males </a:t>
            </a:r>
            <a:r>
              <a:rPr sz="3000" spc="-20" dirty="0">
                <a:latin typeface="Calibri"/>
                <a:cs typeface="Calibri"/>
              </a:rPr>
              <a:t>were </a:t>
            </a:r>
            <a:r>
              <a:rPr sz="3000" spc="-10" dirty="0">
                <a:latin typeface="Calibri"/>
                <a:cs typeface="Calibri"/>
              </a:rPr>
              <a:t>taught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be masculine, </a:t>
            </a:r>
            <a:r>
              <a:rPr sz="3000" spc="-20" dirty="0">
                <a:latin typeface="Calibri"/>
                <a:cs typeface="Calibri"/>
              </a:rPr>
              <a:t>strong  </a:t>
            </a:r>
            <a:r>
              <a:rPr sz="3000" spc="-10" dirty="0">
                <a:latin typeface="Calibri"/>
                <a:cs typeface="Calibri"/>
              </a:rPr>
              <a:t>hearted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5" dirty="0">
                <a:latin typeface="Calibri"/>
                <a:cs typeface="Calibri"/>
              </a:rPr>
              <a:t>girls </a:t>
            </a:r>
            <a:r>
              <a:rPr sz="3000" spc="-20" dirty="0">
                <a:latin typeface="Calibri"/>
                <a:cs typeface="Calibri"/>
              </a:rPr>
              <a:t>were asked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be </a:t>
            </a:r>
            <a:r>
              <a:rPr sz="3000" spc="-10" dirty="0">
                <a:latin typeface="Calibri"/>
                <a:cs typeface="Calibri"/>
              </a:rPr>
              <a:t>good mothers </a:t>
            </a:r>
            <a:r>
              <a:rPr sz="3000" spc="-5" dirty="0">
                <a:latin typeface="Calibri"/>
                <a:cs typeface="Calibri"/>
              </a:rPr>
              <a:t>of  </a:t>
            </a:r>
            <a:r>
              <a:rPr sz="3000" spc="-10" dirty="0">
                <a:latin typeface="Calibri"/>
                <a:cs typeface="Calibri"/>
              </a:rPr>
              <a:t>Aryan </a:t>
            </a:r>
            <a:r>
              <a:rPr sz="3000" spc="-15" dirty="0">
                <a:latin typeface="Calibri"/>
                <a:cs typeface="Calibri"/>
              </a:rPr>
              <a:t>Children. </a:t>
            </a:r>
            <a:r>
              <a:rPr sz="3000" spc="-30" dirty="0">
                <a:latin typeface="Calibri"/>
                <a:cs typeface="Calibri"/>
              </a:rPr>
              <a:t>Women </a:t>
            </a:r>
            <a:r>
              <a:rPr sz="3000" dirty="0">
                <a:latin typeface="Calibri"/>
                <a:cs typeface="Calibri"/>
              </a:rPr>
              <a:t>who </a:t>
            </a:r>
            <a:r>
              <a:rPr sz="3000" spc="-35" dirty="0">
                <a:latin typeface="Calibri"/>
                <a:cs typeface="Calibri"/>
              </a:rPr>
              <a:t>gave </a:t>
            </a:r>
            <a:r>
              <a:rPr sz="3000" spc="-5" dirty="0">
                <a:latin typeface="Calibri"/>
                <a:cs typeface="Calibri"/>
              </a:rPr>
              <a:t>birth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10" dirty="0">
                <a:latin typeface="Calibri"/>
                <a:cs typeface="Calibri"/>
              </a:rPr>
              <a:t>racially  </a:t>
            </a:r>
            <a:r>
              <a:rPr sz="3000" spc="-15" dirty="0">
                <a:latin typeface="Calibri"/>
                <a:cs typeface="Calibri"/>
              </a:rPr>
              <a:t>desirable </a:t>
            </a:r>
            <a:r>
              <a:rPr sz="3000" spc="-10" dirty="0">
                <a:latin typeface="Calibri"/>
                <a:cs typeface="Calibri"/>
              </a:rPr>
              <a:t>children </a:t>
            </a:r>
            <a:r>
              <a:rPr sz="3000" dirty="0">
                <a:latin typeface="Calibri"/>
                <a:cs typeface="Calibri"/>
              </a:rPr>
              <a:t>i.e. </a:t>
            </a:r>
            <a:r>
              <a:rPr sz="3000" spc="-10" dirty="0">
                <a:latin typeface="Calibri"/>
                <a:cs typeface="Calibri"/>
              </a:rPr>
              <a:t>Aryans </a:t>
            </a:r>
            <a:r>
              <a:rPr sz="3000" spc="-20" dirty="0">
                <a:latin typeface="Calibri"/>
                <a:cs typeface="Calibri"/>
              </a:rPr>
              <a:t>were awarded, </a:t>
            </a:r>
            <a:r>
              <a:rPr sz="3000" spc="-5" dirty="0">
                <a:latin typeface="Calibri"/>
                <a:cs typeface="Calibri"/>
              </a:rPr>
              <a:t>given  </a:t>
            </a:r>
            <a:r>
              <a:rPr sz="3000" spc="-10" dirty="0">
                <a:latin typeface="Calibri"/>
                <a:cs typeface="Calibri"/>
              </a:rPr>
              <a:t>good </a:t>
            </a:r>
            <a:r>
              <a:rPr sz="3000" spc="-15" dirty="0">
                <a:latin typeface="Calibri"/>
                <a:cs typeface="Calibri"/>
              </a:rPr>
              <a:t>treatment </a:t>
            </a:r>
            <a:r>
              <a:rPr sz="3000" dirty="0">
                <a:latin typeface="Calibri"/>
                <a:cs typeface="Calibri"/>
              </a:rPr>
              <a:t>in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hospitals.</a:t>
            </a:r>
            <a:endParaRPr sz="3000">
              <a:latin typeface="Calibri"/>
              <a:cs typeface="Calibri"/>
            </a:endParaRPr>
          </a:p>
          <a:p>
            <a:pPr marL="355600" marR="1035685" indent="-342900">
              <a:lnSpc>
                <a:spcPts val="288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Aryan </a:t>
            </a:r>
            <a:r>
              <a:rPr sz="3000" spc="-5" dirty="0">
                <a:latin typeface="Calibri"/>
                <a:cs typeface="Calibri"/>
              </a:rPr>
              <a:t>mother </a:t>
            </a:r>
            <a:r>
              <a:rPr sz="3000" spc="-10" dirty="0">
                <a:latin typeface="Calibri"/>
                <a:cs typeface="Calibri"/>
              </a:rPr>
              <a:t>children </a:t>
            </a:r>
            <a:r>
              <a:rPr sz="3000" spc="-15" dirty="0">
                <a:latin typeface="Calibri"/>
                <a:cs typeface="Calibri"/>
              </a:rPr>
              <a:t>were </a:t>
            </a:r>
            <a:r>
              <a:rPr sz="3000" spc="-10" dirty="0">
                <a:latin typeface="Calibri"/>
                <a:cs typeface="Calibri"/>
              </a:rPr>
              <a:t>given concession in  shops, theatre </a:t>
            </a:r>
            <a:r>
              <a:rPr sz="3000" spc="-20" dirty="0">
                <a:latin typeface="Calibri"/>
                <a:cs typeface="Calibri"/>
              </a:rPr>
              <a:t>tickets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25" dirty="0">
                <a:latin typeface="Calibri"/>
                <a:cs typeface="Calibri"/>
              </a:rPr>
              <a:t>railway </a:t>
            </a:r>
            <a:r>
              <a:rPr sz="3000" spc="-15" dirty="0">
                <a:latin typeface="Calibri"/>
                <a:cs typeface="Calibri"/>
              </a:rPr>
              <a:t>stations</a:t>
            </a:r>
            <a:endParaRPr sz="3000">
              <a:latin typeface="Calibri"/>
              <a:cs typeface="Calibri"/>
            </a:endParaRPr>
          </a:p>
          <a:p>
            <a:pPr marL="355600" marR="73660" indent="-342900">
              <a:lnSpc>
                <a:spcPct val="8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35" dirty="0">
                <a:latin typeface="Calibri"/>
                <a:cs typeface="Calibri"/>
              </a:rPr>
              <a:t>To </a:t>
            </a:r>
            <a:r>
              <a:rPr sz="3000" spc="-20" dirty="0">
                <a:latin typeface="Calibri"/>
                <a:cs typeface="Calibri"/>
              </a:rPr>
              <a:t>encourage </a:t>
            </a:r>
            <a:r>
              <a:rPr sz="3000" spc="-10" dirty="0">
                <a:latin typeface="Calibri"/>
                <a:cs typeface="Calibri"/>
              </a:rPr>
              <a:t>more </a:t>
            </a:r>
            <a:r>
              <a:rPr sz="3000" spc="-5" dirty="0">
                <a:latin typeface="Calibri"/>
                <a:cs typeface="Calibri"/>
              </a:rPr>
              <a:t>child birth, Honour </a:t>
            </a:r>
            <a:r>
              <a:rPr sz="3000" spc="-10" dirty="0">
                <a:latin typeface="Calibri"/>
                <a:cs typeface="Calibri"/>
              </a:rPr>
              <a:t>crosses </a:t>
            </a:r>
            <a:r>
              <a:rPr sz="3000" spc="-20" dirty="0">
                <a:latin typeface="Calibri"/>
                <a:cs typeface="Calibri"/>
              </a:rPr>
              <a:t>were  </a:t>
            </a:r>
            <a:r>
              <a:rPr sz="3000" spc="-15" dirty="0">
                <a:latin typeface="Calibri"/>
                <a:cs typeface="Calibri"/>
              </a:rPr>
              <a:t>provided </a:t>
            </a:r>
            <a:r>
              <a:rPr sz="3000" dirty="0">
                <a:latin typeface="Calibri"/>
                <a:cs typeface="Calibri"/>
              </a:rPr>
              <a:t>i.e </a:t>
            </a:r>
            <a:r>
              <a:rPr sz="3000" spc="-25" dirty="0">
                <a:latin typeface="Calibri"/>
                <a:cs typeface="Calibri"/>
              </a:rPr>
              <a:t>bronze </a:t>
            </a:r>
            <a:r>
              <a:rPr sz="3000" spc="-15" dirty="0">
                <a:latin typeface="Calibri"/>
                <a:cs typeface="Calibri"/>
              </a:rPr>
              <a:t>cross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dirty="0">
                <a:latin typeface="Calibri"/>
                <a:cs typeface="Calibri"/>
              </a:rPr>
              <a:t>4 </a:t>
            </a:r>
            <a:r>
              <a:rPr sz="3000" spc="-10" dirty="0">
                <a:latin typeface="Calibri"/>
                <a:cs typeface="Calibri"/>
              </a:rPr>
              <a:t>children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10" dirty="0">
                <a:latin typeface="Calibri"/>
                <a:cs typeface="Calibri"/>
              </a:rPr>
              <a:t>silver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dirty="0">
                <a:latin typeface="Calibri"/>
                <a:cs typeface="Calibri"/>
              </a:rPr>
              <a:t>6  </a:t>
            </a:r>
            <a:r>
              <a:rPr sz="3000" spc="-10" dirty="0">
                <a:latin typeface="Calibri"/>
                <a:cs typeface="Calibri"/>
              </a:rPr>
              <a:t>children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10" dirty="0">
                <a:latin typeface="Calibri"/>
                <a:cs typeface="Calibri"/>
              </a:rPr>
              <a:t>gold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10" dirty="0">
                <a:latin typeface="Calibri"/>
                <a:cs typeface="Calibri"/>
              </a:rPr>
              <a:t>eight </a:t>
            </a:r>
            <a:r>
              <a:rPr sz="3000" spc="-5" dirty="0">
                <a:latin typeface="Calibri"/>
                <a:cs typeface="Calibri"/>
              </a:rPr>
              <a:t>or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more.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All </a:t>
            </a:r>
            <a:r>
              <a:rPr sz="3000" spc="-10" dirty="0">
                <a:latin typeface="Calibri"/>
                <a:cs typeface="Calibri"/>
              </a:rPr>
              <a:t>aryan women </a:t>
            </a:r>
            <a:r>
              <a:rPr sz="3000" dirty="0">
                <a:latin typeface="Calibri"/>
                <a:cs typeface="Calibri"/>
              </a:rPr>
              <a:t>who </a:t>
            </a:r>
            <a:r>
              <a:rPr sz="3000" spc="-10" dirty="0">
                <a:latin typeface="Calibri"/>
                <a:cs typeface="Calibri"/>
              </a:rPr>
              <a:t>maintained </a:t>
            </a:r>
            <a:r>
              <a:rPr sz="3000" spc="-15" dirty="0">
                <a:latin typeface="Calibri"/>
                <a:cs typeface="Calibri"/>
              </a:rPr>
              <a:t>contact </a:t>
            </a:r>
            <a:r>
              <a:rPr sz="3000" spc="-5" dirty="0">
                <a:latin typeface="Calibri"/>
                <a:cs typeface="Calibri"/>
              </a:rPr>
              <a:t>or </a:t>
            </a:r>
            <a:r>
              <a:rPr sz="3000" spc="-25" dirty="0">
                <a:latin typeface="Calibri"/>
                <a:cs typeface="Calibri"/>
              </a:rPr>
              <a:t>talked  </a:t>
            </a:r>
            <a:r>
              <a:rPr sz="3000" dirty="0">
                <a:latin typeface="Calibri"/>
                <a:cs typeface="Calibri"/>
              </a:rPr>
              <a:t>with </a:t>
            </a:r>
            <a:r>
              <a:rPr sz="3000" spc="-10" dirty="0">
                <a:latin typeface="Calibri"/>
                <a:cs typeface="Calibri"/>
              </a:rPr>
              <a:t>jews, </a:t>
            </a:r>
            <a:r>
              <a:rPr sz="3000" spc="-20" dirty="0">
                <a:latin typeface="Calibri"/>
                <a:cs typeface="Calibri"/>
              </a:rPr>
              <a:t>Poles </a:t>
            </a:r>
            <a:r>
              <a:rPr sz="3000" spc="-5" dirty="0">
                <a:latin typeface="Calibri"/>
                <a:cs typeface="Calibri"/>
              </a:rPr>
              <a:t>or Russians </a:t>
            </a:r>
            <a:r>
              <a:rPr sz="3000" spc="-20" dirty="0">
                <a:latin typeface="Calibri"/>
                <a:cs typeface="Calibri"/>
              </a:rPr>
              <a:t>were </a:t>
            </a:r>
            <a:r>
              <a:rPr sz="3000" spc="-15" dirty="0">
                <a:latin typeface="Calibri"/>
                <a:cs typeface="Calibri"/>
              </a:rPr>
              <a:t>paraded through  </a:t>
            </a:r>
            <a:r>
              <a:rPr sz="3000" spc="-10" dirty="0">
                <a:latin typeface="Calibri"/>
                <a:cs typeface="Calibri"/>
              </a:rPr>
              <a:t>town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spc="-15" dirty="0">
                <a:latin typeface="Calibri"/>
                <a:cs typeface="Calibri"/>
              </a:rPr>
              <a:t>shaved </a:t>
            </a:r>
            <a:r>
              <a:rPr sz="3000" spc="-5" dirty="0">
                <a:latin typeface="Calibri"/>
                <a:cs typeface="Calibri"/>
              </a:rPr>
              <a:t>heads, black </a:t>
            </a:r>
            <a:r>
              <a:rPr sz="3000" spc="-15" dirty="0">
                <a:latin typeface="Calibri"/>
                <a:cs typeface="Calibri"/>
              </a:rPr>
              <a:t>faces </a:t>
            </a:r>
            <a:r>
              <a:rPr sz="3000" dirty="0">
                <a:latin typeface="Calibri"/>
                <a:cs typeface="Calibri"/>
              </a:rPr>
              <a:t>and with a </a:t>
            </a:r>
            <a:r>
              <a:rPr sz="3000" spc="-20" dirty="0">
                <a:latin typeface="Calibri"/>
                <a:cs typeface="Calibri"/>
              </a:rPr>
              <a:t>card </a:t>
            </a:r>
            <a:r>
              <a:rPr sz="3000" dirty="0">
                <a:latin typeface="Calibri"/>
                <a:cs typeface="Calibri"/>
              </a:rPr>
              <a:t>in  </a:t>
            </a:r>
            <a:r>
              <a:rPr sz="3000" spc="-5" dirty="0">
                <a:latin typeface="Calibri"/>
                <a:cs typeface="Calibri"/>
              </a:rPr>
              <a:t>their </a:t>
            </a:r>
            <a:r>
              <a:rPr sz="3000" spc="-10" dirty="0">
                <a:latin typeface="Calibri"/>
                <a:cs typeface="Calibri"/>
              </a:rPr>
              <a:t>necks”I </a:t>
            </a:r>
            <a:r>
              <a:rPr sz="3000" spc="-20" dirty="0">
                <a:latin typeface="Calibri"/>
                <a:cs typeface="Calibri"/>
              </a:rPr>
              <a:t>have </a:t>
            </a:r>
            <a:r>
              <a:rPr sz="3000" spc="-10" dirty="0">
                <a:latin typeface="Calibri"/>
                <a:cs typeface="Calibri"/>
              </a:rPr>
              <a:t>sullied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5" dirty="0">
                <a:latin typeface="Calibri"/>
                <a:cs typeface="Calibri"/>
              </a:rPr>
              <a:t>honour of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-10" dirty="0">
                <a:latin typeface="Calibri"/>
                <a:cs typeface="Calibri"/>
              </a:rPr>
              <a:t> nation’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6094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9800" y="0"/>
            <a:ext cx="31241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1535" marR="5080" indent="-68897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Art of </a:t>
            </a:r>
            <a:r>
              <a:rPr spc="-15" dirty="0"/>
              <a:t>propaganda(providing  information </a:t>
            </a:r>
            <a:r>
              <a:rPr spc="-25" dirty="0"/>
              <a:t>to</a:t>
            </a:r>
            <a:r>
              <a:rPr spc="20" dirty="0"/>
              <a:t> </a:t>
            </a:r>
            <a:r>
              <a:rPr spc="-5" dirty="0"/>
              <a:t>public)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1164081"/>
            <a:ext cx="8970645" cy="58172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marR="13970" indent="-342900">
              <a:lnSpc>
                <a:spcPct val="8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Nazis </a:t>
            </a:r>
            <a:r>
              <a:rPr sz="2500" spc="-10" dirty="0">
                <a:latin typeface="Calibri"/>
                <a:cs typeface="Calibri"/>
              </a:rPr>
              <a:t>used </a:t>
            </a:r>
            <a:r>
              <a:rPr sz="2500" spc="-20" dirty="0">
                <a:latin typeface="Calibri"/>
                <a:cs typeface="Calibri"/>
              </a:rPr>
              <a:t>different </a:t>
            </a:r>
            <a:r>
              <a:rPr sz="2500" spc="-15" dirty="0">
                <a:latin typeface="Calibri"/>
                <a:cs typeface="Calibri"/>
              </a:rPr>
              <a:t>words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spc="-20" dirty="0">
                <a:latin typeface="Calibri"/>
                <a:cs typeface="Calibri"/>
              </a:rPr>
              <a:t>different </a:t>
            </a:r>
            <a:r>
              <a:rPr sz="2500" spc="-10" dirty="0">
                <a:latin typeface="Calibri"/>
                <a:cs typeface="Calibri"/>
              </a:rPr>
              <a:t>processes. </a:t>
            </a:r>
            <a:r>
              <a:rPr sz="2500" spc="-5" dirty="0">
                <a:latin typeface="Calibri"/>
                <a:cs typeface="Calibri"/>
              </a:rPr>
              <a:t>Mass killing </a:t>
            </a:r>
            <a:r>
              <a:rPr sz="2500" spc="-10" dirty="0">
                <a:latin typeface="Calibri"/>
                <a:cs typeface="Calibri"/>
              </a:rPr>
              <a:t>was  </a:t>
            </a:r>
            <a:r>
              <a:rPr sz="2500" spc="-5" dirty="0">
                <a:latin typeface="Calibri"/>
                <a:cs typeface="Calibri"/>
              </a:rPr>
              <a:t>called </a:t>
            </a:r>
            <a:r>
              <a:rPr sz="2500" spc="-10" dirty="0">
                <a:latin typeface="Calibri"/>
                <a:cs typeface="Calibri"/>
              </a:rPr>
              <a:t>special treatment, </a:t>
            </a:r>
            <a:r>
              <a:rPr sz="2500" spc="-5" dirty="0">
                <a:latin typeface="Calibri"/>
                <a:cs typeface="Calibri"/>
              </a:rPr>
              <a:t>killing of </a:t>
            </a:r>
            <a:r>
              <a:rPr sz="2500" spc="-10" dirty="0">
                <a:latin typeface="Calibri"/>
                <a:cs typeface="Calibri"/>
              </a:rPr>
              <a:t>Jews was </a:t>
            </a:r>
            <a:r>
              <a:rPr sz="2500" spc="-5" dirty="0">
                <a:latin typeface="Calibri"/>
                <a:cs typeface="Calibri"/>
              </a:rPr>
              <a:t>called Final Solutions,  killing of disabled as </a:t>
            </a:r>
            <a:r>
              <a:rPr sz="2500" spc="-10" dirty="0">
                <a:latin typeface="Calibri"/>
                <a:cs typeface="Calibri"/>
              </a:rPr>
              <a:t>Euthanasia, </a:t>
            </a:r>
            <a:r>
              <a:rPr sz="2500" spc="-5" dirty="0">
                <a:latin typeface="Calibri"/>
                <a:cs typeface="Calibri"/>
              </a:rPr>
              <a:t>Gas </a:t>
            </a:r>
            <a:r>
              <a:rPr sz="2500" spc="-15" dirty="0">
                <a:latin typeface="Calibri"/>
                <a:cs typeface="Calibri"/>
              </a:rPr>
              <a:t>chambers were </a:t>
            </a:r>
            <a:r>
              <a:rPr sz="2500" spc="-5" dirty="0">
                <a:latin typeface="Calibri"/>
                <a:cs typeface="Calibri"/>
              </a:rPr>
              <a:t>called as  </a:t>
            </a:r>
            <a:r>
              <a:rPr sz="2500" spc="-15" dirty="0">
                <a:latin typeface="Calibri"/>
                <a:cs typeface="Calibri"/>
              </a:rPr>
              <a:t>disinfected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areas.</a:t>
            </a:r>
            <a:endParaRPr sz="2500">
              <a:latin typeface="Calibri"/>
              <a:cs typeface="Calibri"/>
            </a:endParaRPr>
          </a:p>
          <a:p>
            <a:pPr marL="355600" marR="18288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Nazis </a:t>
            </a:r>
            <a:r>
              <a:rPr sz="2500" spc="-10" dirty="0">
                <a:latin typeface="Calibri"/>
                <a:cs typeface="Calibri"/>
              </a:rPr>
              <a:t>uses film, radios </a:t>
            </a:r>
            <a:r>
              <a:rPr sz="2500" spc="-5" dirty="0">
                <a:latin typeface="Calibri"/>
                <a:cs typeface="Calibri"/>
              </a:rPr>
              <a:t>, </a:t>
            </a:r>
            <a:r>
              <a:rPr sz="2500" spc="-25" dirty="0">
                <a:latin typeface="Calibri"/>
                <a:cs typeface="Calibri"/>
              </a:rPr>
              <a:t>catchy </a:t>
            </a:r>
            <a:r>
              <a:rPr sz="2500" spc="-10" dirty="0">
                <a:latin typeface="Calibri"/>
                <a:cs typeface="Calibri"/>
              </a:rPr>
              <a:t>slogans, </a:t>
            </a:r>
            <a:r>
              <a:rPr sz="2500" spc="-5" dirty="0">
                <a:latin typeface="Calibri"/>
                <a:cs typeface="Calibri"/>
              </a:rPr>
              <a:t>leaflets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10" dirty="0">
                <a:latin typeface="Calibri"/>
                <a:cs typeface="Calibri"/>
              </a:rPr>
              <a:t>address public.  </a:t>
            </a:r>
            <a:r>
              <a:rPr sz="2500" spc="-5" dirty="0">
                <a:latin typeface="Calibri"/>
                <a:cs typeface="Calibri"/>
              </a:rPr>
              <a:t>Nazis made a </a:t>
            </a:r>
            <a:r>
              <a:rPr sz="2500" spc="-10" dirty="0">
                <a:latin typeface="Calibri"/>
                <a:cs typeface="Calibri"/>
              </a:rPr>
              <a:t>film </a:t>
            </a:r>
            <a:r>
              <a:rPr sz="2500" spc="-5" dirty="0">
                <a:latin typeface="Calibri"/>
                <a:cs typeface="Calibri"/>
              </a:rPr>
              <a:t>called </a:t>
            </a:r>
            <a:r>
              <a:rPr sz="2500" b="1" spc="-10" dirty="0">
                <a:latin typeface="Calibri"/>
                <a:cs typeface="Calibri"/>
              </a:rPr>
              <a:t>The </a:t>
            </a:r>
            <a:r>
              <a:rPr sz="2500" b="1" spc="-15" dirty="0">
                <a:latin typeface="Calibri"/>
                <a:cs typeface="Calibri"/>
              </a:rPr>
              <a:t>Eternal </a:t>
            </a:r>
            <a:r>
              <a:rPr sz="2500" b="1" spc="-10" dirty="0">
                <a:latin typeface="Calibri"/>
                <a:cs typeface="Calibri"/>
              </a:rPr>
              <a:t>Jew </a:t>
            </a:r>
            <a:r>
              <a:rPr sz="2500" spc="-5" dirty="0">
                <a:latin typeface="Calibri"/>
                <a:cs typeface="Calibri"/>
              </a:rPr>
              <a:t>in which they </a:t>
            </a:r>
            <a:r>
              <a:rPr sz="2500" spc="-15" dirty="0">
                <a:latin typeface="Calibri"/>
                <a:cs typeface="Calibri"/>
              </a:rPr>
              <a:t>showed  </a:t>
            </a:r>
            <a:r>
              <a:rPr sz="2500" spc="-10" dirty="0">
                <a:latin typeface="Calibri"/>
                <a:cs typeface="Calibri"/>
              </a:rPr>
              <a:t>orthodox Jews, </a:t>
            </a:r>
            <a:r>
              <a:rPr sz="2500" spc="-20" dirty="0">
                <a:latin typeface="Calibri"/>
                <a:cs typeface="Calibri"/>
              </a:rPr>
              <a:t>referred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5" dirty="0">
                <a:latin typeface="Calibri"/>
                <a:cs typeface="Calibri"/>
              </a:rPr>
              <a:t>as </a:t>
            </a:r>
            <a:r>
              <a:rPr sz="2500" spc="-20" dirty="0">
                <a:latin typeface="Calibri"/>
                <a:cs typeface="Calibri"/>
              </a:rPr>
              <a:t>rats. </a:t>
            </a:r>
            <a:r>
              <a:rPr sz="2500" spc="-15" dirty="0">
                <a:latin typeface="Calibri"/>
                <a:cs typeface="Calibri"/>
              </a:rPr>
              <a:t>Through </a:t>
            </a:r>
            <a:r>
              <a:rPr sz="2500" spc="-5" dirty="0">
                <a:latin typeface="Calibri"/>
                <a:cs typeface="Calibri"/>
              </a:rPr>
              <a:t>this </a:t>
            </a:r>
            <a:r>
              <a:rPr sz="2500" spc="-15" dirty="0">
                <a:latin typeface="Calibri"/>
                <a:cs typeface="Calibri"/>
              </a:rPr>
              <a:t>picture </a:t>
            </a:r>
            <a:r>
              <a:rPr sz="2500" spc="-5" dirty="0">
                <a:latin typeface="Calibri"/>
                <a:cs typeface="Calibri"/>
              </a:rPr>
              <a:t>they </a:t>
            </a:r>
            <a:r>
              <a:rPr sz="2500" spc="-15" dirty="0">
                <a:latin typeface="Calibri"/>
                <a:cs typeface="Calibri"/>
              </a:rPr>
              <a:t>want  to </a:t>
            </a:r>
            <a:r>
              <a:rPr sz="2500" spc="-10" dirty="0">
                <a:latin typeface="Calibri"/>
                <a:cs typeface="Calibri"/>
              </a:rPr>
              <a:t>tell </a:t>
            </a:r>
            <a:r>
              <a:rPr sz="2500" spc="-5" dirty="0">
                <a:latin typeface="Calibri"/>
                <a:cs typeface="Calibri"/>
              </a:rPr>
              <a:t>people </a:t>
            </a:r>
            <a:r>
              <a:rPr sz="2500" spc="-10" dirty="0">
                <a:latin typeface="Calibri"/>
                <a:cs typeface="Calibri"/>
              </a:rPr>
              <a:t>that Jews </a:t>
            </a:r>
            <a:r>
              <a:rPr sz="2500" spc="-15" dirty="0">
                <a:latin typeface="Calibri"/>
                <a:cs typeface="Calibri"/>
              </a:rPr>
              <a:t>are </a:t>
            </a:r>
            <a:r>
              <a:rPr sz="2500" spc="-10" dirty="0">
                <a:latin typeface="Calibri"/>
                <a:cs typeface="Calibri"/>
              </a:rPr>
              <a:t>undesirable </a:t>
            </a: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spc="-30" dirty="0">
                <a:latin typeface="Calibri"/>
                <a:cs typeface="Calibri"/>
              </a:rPr>
              <a:t>society. </a:t>
            </a:r>
            <a:r>
              <a:rPr sz="2500" spc="-5" dirty="0">
                <a:latin typeface="Calibri"/>
                <a:cs typeface="Calibri"/>
              </a:rPr>
              <a:t>Common  </a:t>
            </a:r>
            <a:r>
              <a:rPr sz="2500" spc="-10" dirty="0">
                <a:latin typeface="Calibri"/>
                <a:cs typeface="Calibri"/>
              </a:rPr>
              <a:t>people </a:t>
            </a:r>
            <a:r>
              <a:rPr sz="2500" spc="-15" dirty="0">
                <a:latin typeface="Calibri"/>
                <a:cs typeface="Calibri"/>
              </a:rPr>
              <a:t>started </a:t>
            </a:r>
            <a:r>
              <a:rPr sz="2500" spc="-10" dirty="0">
                <a:latin typeface="Calibri"/>
                <a:cs typeface="Calibri"/>
              </a:rPr>
              <a:t>treating Jews </a:t>
            </a:r>
            <a:r>
              <a:rPr sz="2500" spc="-5" dirty="0">
                <a:latin typeface="Calibri"/>
                <a:cs typeface="Calibri"/>
              </a:rPr>
              <a:t>also </a:t>
            </a:r>
            <a:r>
              <a:rPr sz="2500" dirty="0">
                <a:latin typeface="Calibri"/>
                <a:cs typeface="Calibri"/>
              </a:rPr>
              <a:t>as </a:t>
            </a:r>
            <a:r>
              <a:rPr sz="2500" spc="-10" dirty="0">
                <a:latin typeface="Calibri"/>
                <a:cs typeface="Calibri"/>
              </a:rPr>
              <a:t>bad </a:t>
            </a:r>
            <a:r>
              <a:rPr sz="2500" spc="-5" dirty="0">
                <a:latin typeface="Calibri"/>
                <a:cs typeface="Calibri"/>
              </a:rPr>
              <a:t>people. </a:t>
            </a:r>
            <a:r>
              <a:rPr sz="2500" spc="-10" dirty="0">
                <a:latin typeface="Calibri"/>
                <a:cs typeface="Calibri"/>
              </a:rPr>
              <a:t>Houses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5" dirty="0">
                <a:latin typeface="Calibri"/>
                <a:cs typeface="Calibri"/>
              </a:rPr>
              <a:t>Jews  were marked </a:t>
            </a:r>
            <a:r>
              <a:rPr sz="2500" spc="-5" dirty="0">
                <a:latin typeface="Calibri"/>
                <a:cs typeface="Calibri"/>
              </a:rPr>
              <a:t>as </a:t>
            </a:r>
            <a:r>
              <a:rPr sz="2500" spc="-10" dirty="0">
                <a:latin typeface="Calibri"/>
                <a:cs typeface="Calibri"/>
              </a:rPr>
              <a:t>suspicious</a:t>
            </a:r>
            <a:r>
              <a:rPr sz="2500" spc="5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neighbors.</a:t>
            </a:r>
            <a:endParaRPr sz="2500">
              <a:latin typeface="Calibri"/>
              <a:cs typeface="Calibri"/>
            </a:endParaRPr>
          </a:p>
          <a:p>
            <a:pPr marL="355600" marR="33274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One </a:t>
            </a:r>
            <a:r>
              <a:rPr sz="2500" dirty="0">
                <a:latin typeface="Calibri"/>
                <a:cs typeface="Calibri"/>
              </a:rPr>
              <a:t>of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Jews </a:t>
            </a:r>
            <a:r>
              <a:rPr sz="2500" spc="-5" dirty="0">
                <a:latin typeface="Calibri"/>
                <a:cs typeface="Calibri"/>
              </a:rPr>
              <a:t>writer </a:t>
            </a:r>
            <a:r>
              <a:rPr sz="2500" spc="-10" dirty="0">
                <a:latin typeface="Calibri"/>
                <a:cs typeface="Calibri"/>
              </a:rPr>
              <a:t>secretly </a:t>
            </a:r>
            <a:r>
              <a:rPr sz="2500" spc="-15" dirty="0">
                <a:latin typeface="Calibri"/>
                <a:cs typeface="Calibri"/>
              </a:rPr>
              <a:t>wrote </a:t>
            </a:r>
            <a:r>
              <a:rPr sz="2500" spc="-5" dirty="0">
                <a:latin typeface="Calibri"/>
                <a:cs typeface="Calibri"/>
              </a:rPr>
              <a:t>about the </a:t>
            </a:r>
            <a:r>
              <a:rPr sz="2500" spc="-10" dirty="0">
                <a:latin typeface="Calibri"/>
                <a:cs typeface="Calibri"/>
              </a:rPr>
              <a:t>plight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5" dirty="0">
                <a:latin typeface="Calibri"/>
                <a:cs typeface="Calibri"/>
              </a:rPr>
              <a:t>Jews </a:t>
            </a:r>
            <a:r>
              <a:rPr sz="2500" spc="-5" dirty="0">
                <a:latin typeface="Calibri"/>
                <a:cs typeface="Calibri"/>
              </a:rPr>
              <a:t>in  </a:t>
            </a:r>
            <a:r>
              <a:rPr sz="2500" spc="-10" dirty="0">
                <a:latin typeface="Calibri"/>
                <a:cs typeface="Calibri"/>
              </a:rPr>
              <a:t>book </a:t>
            </a:r>
            <a:r>
              <a:rPr sz="2500" spc="-5" dirty="0">
                <a:latin typeface="Calibri"/>
                <a:cs typeface="Calibri"/>
              </a:rPr>
              <a:t>called </a:t>
            </a:r>
            <a:r>
              <a:rPr sz="2500" spc="-15" dirty="0">
                <a:latin typeface="Calibri"/>
                <a:cs typeface="Calibri"/>
              </a:rPr>
              <a:t>Third Reich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Dreams </a:t>
            </a:r>
            <a:r>
              <a:rPr sz="2500" dirty="0">
                <a:latin typeface="Calibri"/>
                <a:cs typeface="Calibri"/>
              </a:rPr>
              <a:t>in </a:t>
            </a:r>
            <a:r>
              <a:rPr sz="2500" spc="-5" dirty="0">
                <a:latin typeface="Calibri"/>
                <a:cs typeface="Calibri"/>
              </a:rPr>
              <a:t>which he </a:t>
            </a:r>
            <a:r>
              <a:rPr sz="2500" spc="-15" dirty="0">
                <a:latin typeface="Calibri"/>
                <a:cs typeface="Calibri"/>
              </a:rPr>
              <a:t>wrote </a:t>
            </a:r>
            <a:r>
              <a:rPr sz="2500" spc="-10" dirty="0">
                <a:latin typeface="Calibri"/>
                <a:cs typeface="Calibri"/>
              </a:rPr>
              <a:t>how Jews  </a:t>
            </a:r>
            <a:r>
              <a:rPr sz="2500" spc="-15" dirty="0">
                <a:latin typeface="Calibri"/>
                <a:cs typeface="Calibri"/>
              </a:rPr>
              <a:t>committed </a:t>
            </a:r>
            <a:r>
              <a:rPr sz="2500" spc="-5" dirty="0">
                <a:latin typeface="Calibri"/>
                <a:cs typeface="Calibri"/>
              </a:rPr>
              <a:t>suicide </a:t>
            </a:r>
            <a:r>
              <a:rPr sz="2500" spc="-10" dirty="0">
                <a:latin typeface="Calibri"/>
                <a:cs typeface="Calibri"/>
              </a:rPr>
              <a:t>instead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going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20" dirty="0">
                <a:latin typeface="Calibri"/>
                <a:cs typeface="Calibri"/>
              </a:rPr>
              <a:t>gas </a:t>
            </a:r>
            <a:r>
              <a:rPr sz="2500" spc="-10" dirty="0">
                <a:latin typeface="Calibri"/>
                <a:cs typeface="Calibri"/>
              </a:rPr>
              <a:t>chambers </a:t>
            </a:r>
            <a:r>
              <a:rPr sz="2500" spc="-5" dirty="0">
                <a:latin typeface="Calibri"/>
                <a:cs typeface="Calibri"/>
              </a:rPr>
              <a:t>and calling  themselves as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Nazi.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After </a:t>
            </a:r>
            <a:r>
              <a:rPr sz="2500" spc="-5" dirty="0">
                <a:latin typeface="Calibri"/>
                <a:cs typeface="Calibri"/>
              </a:rPr>
              <a:t>when </a:t>
            </a:r>
            <a:r>
              <a:rPr sz="2500" spc="-10" dirty="0">
                <a:latin typeface="Calibri"/>
                <a:cs typeface="Calibri"/>
              </a:rPr>
              <a:t>Germany got </a:t>
            </a:r>
            <a:r>
              <a:rPr sz="2500" spc="-20" dirty="0">
                <a:latin typeface="Calibri"/>
                <a:cs typeface="Calibri"/>
              </a:rPr>
              <a:t>defeated </a:t>
            </a:r>
            <a:r>
              <a:rPr sz="2500" spc="-15" dirty="0">
                <a:latin typeface="Calibri"/>
                <a:cs typeface="Calibri"/>
              </a:rPr>
              <a:t>from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60" dirty="0">
                <a:latin typeface="Calibri"/>
                <a:cs typeface="Calibri"/>
              </a:rPr>
              <a:t>war, </a:t>
            </a:r>
            <a:r>
              <a:rPr sz="2500" spc="-15" dirty="0">
                <a:latin typeface="Calibri"/>
                <a:cs typeface="Calibri"/>
              </a:rPr>
              <a:t>Jews wanted </a:t>
            </a:r>
            <a:r>
              <a:rPr sz="2500" spc="-5" dirty="0">
                <a:latin typeface="Calibri"/>
                <a:cs typeface="Calibri"/>
              </a:rPr>
              <a:t>the  </a:t>
            </a:r>
            <a:r>
              <a:rPr sz="2500" spc="-10" dirty="0">
                <a:latin typeface="Calibri"/>
                <a:cs typeface="Calibri"/>
              </a:rPr>
              <a:t>world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10" dirty="0">
                <a:latin typeface="Calibri"/>
                <a:cs typeface="Calibri"/>
              </a:rPr>
              <a:t>know </a:t>
            </a:r>
            <a:r>
              <a:rPr sz="2500" spc="-5" dirty="0">
                <a:latin typeface="Calibri"/>
                <a:cs typeface="Calibri"/>
              </a:rPr>
              <a:t>about the </a:t>
            </a:r>
            <a:r>
              <a:rPr sz="2500" spc="-15" dirty="0">
                <a:latin typeface="Calibri"/>
                <a:cs typeface="Calibri"/>
              </a:rPr>
              <a:t>harsh </a:t>
            </a:r>
            <a:r>
              <a:rPr sz="2500" spc="-10" dirty="0">
                <a:latin typeface="Calibri"/>
                <a:cs typeface="Calibri"/>
              </a:rPr>
              <a:t>attitude done by </a:t>
            </a:r>
            <a:r>
              <a:rPr sz="2500" spc="-5" dirty="0">
                <a:latin typeface="Calibri"/>
                <a:cs typeface="Calibri"/>
              </a:rPr>
              <a:t>Germans </a:t>
            </a:r>
            <a:r>
              <a:rPr sz="2500" spc="-10" dirty="0">
                <a:latin typeface="Calibri"/>
                <a:cs typeface="Calibri"/>
              </a:rPr>
              <a:t>to </a:t>
            </a:r>
            <a:r>
              <a:rPr sz="2500" spc="-5" dirty="0">
                <a:latin typeface="Calibri"/>
                <a:cs typeface="Calibri"/>
              </a:rPr>
              <a:t>them.  All the discriminations done </a:t>
            </a:r>
            <a:r>
              <a:rPr sz="2500" spc="-10" dirty="0">
                <a:latin typeface="Calibri"/>
                <a:cs typeface="Calibri"/>
              </a:rPr>
              <a:t>by </a:t>
            </a:r>
            <a:r>
              <a:rPr sz="2500" spc="-5" dirty="0">
                <a:latin typeface="Calibri"/>
                <a:cs typeface="Calibri"/>
              </a:rPr>
              <a:t>Germans </a:t>
            </a:r>
            <a:r>
              <a:rPr sz="2500" spc="-10" dirty="0">
                <a:latin typeface="Calibri"/>
                <a:cs typeface="Calibri"/>
              </a:rPr>
              <a:t>to </a:t>
            </a:r>
            <a:r>
              <a:rPr sz="2500" spc="-15" dirty="0">
                <a:latin typeface="Calibri"/>
                <a:cs typeface="Calibri"/>
              </a:rPr>
              <a:t>Jews </a:t>
            </a:r>
            <a:r>
              <a:rPr sz="2500" spc="-10" dirty="0">
                <a:latin typeface="Calibri"/>
                <a:cs typeface="Calibri"/>
              </a:rPr>
              <a:t>was </a:t>
            </a:r>
            <a:r>
              <a:rPr sz="2500" spc="-5" dirty="0">
                <a:latin typeface="Calibri"/>
                <a:cs typeface="Calibri"/>
              </a:rPr>
              <a:t>called as  </a:t>
            </a:r>
            <a:r>
              <a:rPr sz="2500" spc="-10" dirty="0">
                <a:latin typeface="Calibri"/>
                <a:cs typeface="Calibri"/>
              </a:rPr>
              <a:t>Holocaust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7569" y="199136"/>
            <a:ext cx="38506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Question</a:t>
            </a:r>
            <a:r>
              <a:rPr spc="-45" dirty="0"/>
              <a:t> </a:t>
            </a:r>
            <a:r>
              <a:rPr spc="-20" dirty="0"/>
              <a:t>Answers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946149"/>
            <a:ext cx="8211184" cy="5323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10" dirty="0">
                <a:latin typeface="Calibri"/>
                <a:cs typeface="Calibri"/>
              </a:rPr>
              <a:t>Q1.Describe problems faced by </a:t>
            </a:r>
            <a:r>
              <a:rPr sz="2200" b="1" spc="-20" dirty="0">
                <a:latin typeface="Calibri"/>
                <a:cs typeface="Calibri"/>
              </a:rPr>
              <a:t>Weimar</a:t>
            </a:r>
            <a:r>
              <a:rPr sz="2200" b="1" spc="13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Republic?</a:t>
            </a:r>
            <a:endParaRPr sz="2200">
              <a:latin typeface="Calibri"/>
              <a:cs typeface="Calibri"/>
            </a:endParaRPr>
          </a:p>
          <a:p>
            <a:pPr marL="355600" marR="5080" indent="-342900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A1.1. </a:t>
            </a:r>
            <a:r>
              <a:rPr sz="2200" spc="-45" dirty="0">
                <a:latin typeface="Calibri"/>
                <a:cs typeface="Calibri"/>
              </a:rPr>
              <a:t>Weimar, </a:t>
            </a:r>
            <a:r>
              <a:rPr sz="2200" spc="-10" dirty="0">
                <a:latin typeface="Calibri"/>
                <a:cs typeface="Calibri"/>
              </a:rPr>
              <a:t>cultural </a:t>
            </a:r>
            <a:r>
              <a:rPr sz="2200" spc="-15" dirty="0">
                <a:latin typeface="Calibri"/>
                <a:cs typeface="Calibri"/>
              </a:rPr>
              <a:t>centre </a:t>
            </a:r>
            <a:r>
              <a:rPr sz="2200" spc="-5" dirty="0">
                <a:latin typeface="Calibri"/>
                <a:cs typeface="Calibri"/>
              </a:rPr>
              <a:t>of </a:t>
            </a:r>
            <a:r>
              <a:rPr sz="2200" spc="-10" dirty="0">
                <a:latin typeface="Calibri"/>
                <a:cs typeface="Calibri"/>
              </a:rPr>
              <a:t>Germany </a:t>
            </a:r>
            <a:r>
              <a:rPr sz="2200" spc="-15" dirty="0">
                <a:latin typeface="Calibri"/>
                <a:cs typeface="Calibri"/>
              </a:rPr>
              <a:t>after </a:t>
            </a:r>
            <a:r>
              <a:rPr sz="2200" spc="-5" dirty="0">
                <a:latin typeface="Calibri"/>
                <a:cs typeface="Calibri"/>
              </a:rPr>
              <a:t>losing </a:t>
            </a:r>
            <a:r>
              <a:rPr sz="2200" b="1" spc="-15" dirty="0">
                <a:latin typeface="Calibri"/>
                <a:cs typeface="Calibri"/>
              </a:rPr>
              <a:t>first </a:t>
            </a:r>
            <a:r>
              <a:rPr sz="2200" spc="-25" dirty="0">
                <a:latin typeface="Calibri"/>
                <a:cs typeface="Calibri"/>
              </a:rPr>
              <a:t>World </a:t>
            </a:r>
            <a:r>
              <a:rPr sz="2200" spc="-30" dirty="0">
                <a:latin typeface="Calibri"/>
                <a:cs typeface="Calibri"/>
              </a:rPr>
              <a:t>War  </a:t>
            </a:r>
            <a:r>
              <a:rPr sz="2200" spc="-15" dirty="0">
                <a:latin typeface="Calibri"/>
                <a:cs typeface="Calibri"/>
              </a:rPr>
              <a:t>against </a:t>
            </a:r>
            <a:r>
              <a:rPr sz="2200" spc="-5" dirty="0">
                <a:latin typeface="Calibri"/>
                <a:cs typeface="Calibri"/>
              </a:rPr>
              <a:t>Allies </a:t>
            </a:r>
            <a:r>
              <a:rPr sz="2200" spc="-20" dirty="0">
                <a:latin typeface="Calibri"/>
                <a:cs typeface="Calibri"/>
              </a:rPr>
              <a:t>have to </a:t>
            </a:r>
            <a:r>
              <a:rPr sz="2200" spc="-10" dirty="0">
                <a:latin typeface="Calibri"/>
                <a:cs typeface="Calibri"/>
              </a:rPr>
              <a:t>sign </a:t>
            </a:r>
            <a:r>
              <a:rPr sz="2200" spc="-5" dirty="0">
                <a:latin typeface="Calibri"/>
                <a:cs typeface="Calibri"/>
              </a:rPr>
              <a:t>a </a:t>
            </a:r>
            <a:r>
              <a:rPr sz="2200" spc="-20" dirty="0">
                <a:latin typeface="Calibri"/>
                <a:cs typeface="Calibri"/>
              </a:rPr>
              <a:t>Versailles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spc="-55" dirty="0">
                <a:latin typeface="Calibri"/>
                <a:cs typeface="Calibri"/>
              </a:rPr>
              <a:t>Treaty.</a:t>
            </a:r>
            <a:endParaRPr sz="2200">
              <a:latin typeface="Calibri"/>
              <a:cs typeface="Calibri"/>
            </a:endParaRPr>
          </a:p>
          <a:p>
            <a:pPr marL="355600" marR="91440" indent="-342900">
              <a:lnSpc>
                <a:spcPct val="800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2. </a:t>
            </a:r>
            <a:r>
              <a:rPr sz="2200" b="1" spc="-15" dirty="0">
                <a:latin typeface="Calibri"/>
                <a:cs typeface="Calibri"/>
              </a:rPr>
              <a:t>Germany’s </a:t>
            </a:r>
            <a:r>
              <a:rPr sz="2200" spc="-15" dirty="0">
                <a:latin typeface="Calibri"/>
                <a:cs typeface="Calibri"/>
              </a:rPr>
              <a:t>overseas </a:t>
            </a:r>
            <a:r>
              <a:rPr sz="2200" spc="-10" dirty="0">
                <a:latin typeface="Calibri"/>
                <a:cs typeface="Calibri"/>
              </a:rPr>
              <a:t>colonies, territories, famous area </a:t>
            </a:r>
            <a:r>
              <a:rPr sz="2200" spc="-25" dirty="0">
                <a:latin typeface="Calibri"/>
                <a:cs typeface="Calibri"/>
              </a:rPr>
              <a:t>like  </a:t>
            </a:r>
            <a:r>
              <a:rPr sz="2200" spc="-5" dirty="0">
                <a:latin typeface="Calibri"/>
                <a:cs typeface="Calibri"/>
              </a:rPr>
              <a:t>Rhineland, </a:t>
            </a:r>
            <a:r>
              <a:rPr sz="2200" spc="-10" dirty="0">
                <a:latin typeface="Calibri"/>
                <a:cs typeface="Calibri"/>
              </a:rPr>
              <a:t>Ruhr </a:t>
            </a:r>
            <a:r>
              <a:rPr sz="2200" spc="-5" dirty="0">
                <a:latin typeface="Calibri"/>
                <a:cs typeface="Calibri"/>
              </a:rPr>
              <a:t>Coal </a:t>
            </a:r>
            <a:r>
              <a:rPr sz="2200" spc="-10" dirty="0">
                <a:latin typeface="Calibri"/>
                <a:cs typeface="Calibri"/>
              </a:rPr>
              <a:t>Field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10" dirty="0">
                <a:latin typeface="Calibri"/>
                <a:cs typeface="Calibri"/>
              </a:rPr>
              <a:t>lost </a:t>
            </a:r>
            <a:r>
              <a:rPr sz="2200" dirty="0">
                <a:latin typeface="Calibri"/>
                <a:cs typeface="Calibri"/>
              </a:rPr>
              <a:t>as </a:t>
            </a:r>
            <a:r>
              <a:rPr sz="2200" spc="-5" dirty="0">
                <a:latin typeface="Calibri"/>
                <a:cs typeface="Calibri"/>
              </a:rPr>
              <a:t>Germans killed </a:t>
            </a:r>
            <a:r>
              <a:rPr sz="2200" spc="-10" dirty="0">
                <a:latin typeface="Calibri"/>
                <a:cs typeface="Calibri"/>
              </a:rPr>
              <a:t>massive  people </a:t>
            </a:r>
            <a:r>
              <a:rPr sz="2200" spc="-5" dirty="0">
                <a:latin typeface="Calibri"/>
                <a:cs typeface="Calibri"/>
              </a:rPr>
              <a:t>in Genocidal </a:t>
            </a:r>
            <a:r>
              <a:rPr sz="2200" spc="-75" dirty="0">
                <a:latin typeface="Calibri"/>
                <a:cs typeface="Calibri"/>
              </a:rPr>
              <a:t>War. </a:t>
            </a:r>
            <a:r>
              <a:rPr sz="2200" spc="-10" dirty="0">
                <a:latin typeface="Calibri"/>
                <a:cs typeface="Calibri"/>
              </a:rPr>
              <a:t>They carried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30" dirty="0">
                <a:latin typeface="Calibri"/>
                <a:cs typeface="Calibri"/>
              </a:rPr>
              <a:t>War </a:t>
            </a:r>
            <a:r>
              <a:rPr sz="2200" spc="-5" dirty="0">
                <a:latin typeface="Calibri"/>
                <a:cs typeface="Calibri"/>
              </a:rPr>
              <a:t>guilt Clause and </a:t>
            </a:r>
            <a:r>
              <a:rPr sz="2200" spc="-20" dirty="0">
                <a:latin typeface="Calibri"/>
                <a:cs typeface="Calibri"/>
              </a:rPr>
              <a:t>were  forced to pay </a:t>
            </a:r>
            <a:r>
              <a:rPr sz="2200" spc="-10" dirty="0">
                <a:latin typeface="Calibri"/>
                <a:cs typeface="Calibri"/>
              </a:rPr>
              <a:t>compensation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Allies in </a:t>
            </a:r>
            <a:r>
              <a:rPr sz="2200" spc="-15" dirty="0">
                <a:latin typeface="Calibri"/>
                <a:cs typeface="Calibri"/>
              </a:rPr>
              <a:t>form </a:t>
            </a:r>
            <a:r>
              <a:rPr sz="2200" spc="-5" dirty="0">
                <a:latin typeface="Calibri"/>
                <a:cs typeface="Calibri"/>
              </a:rPr>
              <a:t>of</a:t>
            </a:r>
            <a:r>
              <a:rPr sz="2200" spc="16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Gold.</a:t>
            </a:r>
            <a:endParaRPr sz="2200">
              <a:latin typeface="Calibri"/>
              <a:cs typeface="Calibri"/>
            </a:endParaRPr>
          </a:p>
          <a:p>
            <a:pPr marL="355600" marR="21336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latin typeface="Calibri"/>
                <a:cs typeface="Calibri"/>
              </a:rPr>
              <a:t>3.Germany </a:t>
            </a:r>
            <a:r>
              <a:rPr sz="2200" spc="-10" dirty="0">
                <a:latin typeface="Calibri"/>
                <a:cs typeface="Calibri"/>
              </a:rPr>
              <a:t>carried </a:t>
            </a:r>
            <a:r>
              <a:rPr sz="2200" spc="-5" dirty="0">
                <a:latin typeface="Calibri"/>
                <a:cs typeface="Calibri"/>
              </a:rPr>
              <a:t>this </a:t>
            </a:r>
            <a:r>
              <a:rPr sz="2200" spc="-10" dirty="0">
                <a:latin typeface="Calibri"/>
                <a:cs typeface="Calibri"/>
              </a:rPr>
              <a:t>paper currency </a:t>
            </a:r>
            <a:r>
              <a:rPr sz="2200" spc="-20" dirty="0">
                <a:latin typeface="Calibri"/>
                <a:cs typeface="Calibri"/>
              </a:rPr>
              <a:t>for </a:t>
            </a:r>
            <a:r>
              <a:rPr sz="2200" spc="-15" dirty="0">
                <a:latin typeface="Calibri"/>
                <a:cs typeface="Calibri"/>
              </a:rPr>
              <a:t>even </a:t>
            </a:r>
            <a:r>
              <a:rPr sz="2200" spc="-10" dirty="0">
                <a:latin typeface="Calibri"/>
                <a:cs typeface="Calibri"/>
              </a:rPr>
              <a:t>buying </a:t>
            </a:r>
            <a:r>
              <a:rPr sz="2200" spc="-5" dirty="0">
                <a:latin typeface="Calibri"/>
                <a:cs typeface="Calibri"/>
              </a:rPr>
              <a:t>a loaf </a:t>
            </a:r>
            <a:r>
              <a:rPr sz="2200" spc="-10" dirty="0">
                <a:latin typeface="Calibri"/>
                <a:cs typeface="Calibri"/>
              </a:rPr>
              <a:t>of  bread. The prices </a:t>
            </a:r>
            <a:r>
              <a:rPr sz="2200" spc="-5" dirty="0">
                <a:latin typeface="Calibri"/>
                <a:cs typeface="Calibri"/>
              </a:rPr>
              <a:t>of </a:t>
            </a:r>
            <a:r>
              <a:rPr sz="2200" spc="-10" dirty="0">
                <a:latin typeface="Calibri"/>
                <a:cs typeface="Calibri"/>
              </a:rPr>
              <a:t>the </a:t>
            </a:r>
            <a:r>
              <a:rPr sz="2200" spc="-5" dirty="0">
                <a:latin typeface="Calibri"/>
                <a:cs typeface="Calibri"/>
              </a:rPr>
              <a:t>things </a:t>
            </a:r>
            <a:r>
              <a:rPr sz="2200" spc="-10" dirty="0">
                <a:latin typeface="Calibri"/>
                <a:cs typeface="Calibri"/>
              </a:rPr>
              <a:t>increased </a:t>
            </a:r>
            <a:r>
              <a:rPr sz="2200" spc="-5" dirty="0">
                <a:latin typeface="Calibri"/>
                <a:cs typeface="Calibri"/>
              </a:rPr>
              <a:t>and </a:t>
            </a:r>
            <a:r>
              <a:rPr sz="2200" spc="-10" dirty="0">
                <a:latin typeface="Calibri"/>
                <a:cs typeface="Calibri"/>
              </a:rPr>
              <a:t>due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loss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10" dirty="0">
                <a:latin typeface="Calibri"/>
                <a:cs typeface="Calibri"/>
              </a:rPr>
              <a:t>value of  </a:t>
            </a:r>
            <a:r>
              <a:rPr sz="2200" spc="-5" dirty="0">
                <a:latin typeface="Calibri"/>
                <a:cs typeface="Calibri"/>
              </a:rPr>
              <a:t>their </a:t>
            </a:r>
            <a:r>
              <a:rPr sz="2200" spc="-25" dirty="0">
                <a:latin typeface="Calibri"/>
                <a:cs typeface="Calibri"/>
              </a:rPr>
              <a:t>currency, </a:t>
            </a:r>
            <a:r>
              <a:rPr sz="2200" spc="-5" dirty="0">
                <a:latin typeface="Calibri"/>
                <a:cs typeface="Calibri"/>
              </a:rPr>
              <a:t>this crisis is </a:t>
            </a:r>
            <a:r>
              <a:rPr sz="2200" spc="-10" dirty="0">
                <a:latin typeface="Calibri"/>
                <a:cs typeface="Calibri"/>
              </a:rPr>
              <a:t>called </a:t>
            </a:r>
            <a:r>
              <a:rPr sz="2200" spc="-5" dirty="0">
                <a:latin typeface="Calibri"/>
                <a:cs typeface="Calibri"/>
              </a:rPr>
              <a:t>as </a:t>
            </a:r>
            <a:r>
              <a:rPr sz="2200" spc="-10" dirty="0">
                <a:latin typeface="Calibri"/>
                <a:cs typeface="Calibri"/>
              </a:rPr>
              <a:t>Hyperinflation </a:t>
            </a:r>
            <a:r>
              <a:rPr sz="2200" spc="-5" dirty="0">
                <a:latin typeface="Calibri"/>
                <a:cs typeface="Calibri"/>
              </a:rPr>
              <a:t>in which </a:t>
            </a:r>
            <a:r>
              <a:rPr sz="2200" spc="-10" dirty="0">
                <a:latin typeface="Calibri"/>
                <a:cs typeface="Calibri"/>
              </a:rPr>
              <a:t>prices  </a:t>
            </a:r>
            <a:r>
              <a:rPr sz="2200" spc="-15" dirty="0">
                <a:latin typeface="Calibri"/>
                <a:cs typeface="Calibri"/>
              </a:rPr>
              <a:t>rose </a:t>
            </a:r>
            <a:r>
              <a:rPr sz="2200" spc="-10" dirty="0">
                <a:latin typeface="Calibri"/>
                <a:cs typeface="Calibri"/>
              </a:rPr>
              <a:t>very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high.</a:t>
            </a:r>
            <a:endParaRPr sz="2200">
              <a:latin typeface="Calibri"/>
              <a:cs typeface="Calibri"/>
            </a:endParaRPr>
          </a:p>
          <a:p>
            <a:pPr marL="355600" marR="260350" indent="-342900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45" dirty="0">
                <a:latin typeface="Calibri"/>
                <a:cs typeface="Calibri"/>
              </a:rPr>
              <a:t>4.Workers </a:t>
            </a:r>
            <a:r>
              <a:rPr sz="2200" spc="-10" dirty="0">
                <a:latin typeface="Calibri"/>
                <a:cs typeface="Calibri"/>
              </a:rPr>
              <a:t>lost </a:t>
            </a:r>
            <a:r>
              <a:rPr sz="2200" spc="-5" dirty="0">
                <a:latin typeface="Calibri"/>
                <a:cs typeface="Calibri"/>
              </a:rPr>
              <a:t>their </a:t>
            </a:r>
            <a:r>
              <a:rPr sz="2200" spc="-10" dirty="0">
                <a:latin typeface="Calibri"/>
                <a:cs typeface="Calibri"/>
              </a:rPr>
              <a:t>jobs </a:t>
            </a:r>
            <a:r>
              <a:rPr sz="2200" spc="-5" dirty="0">
                <a:latin typeface="Calibri"/>
                <a:cs typeface="Calibri"/>
              </a:rPr>
              <a:t>and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10" dirty="0">
                <a:latin typeface="Calibri"/>
                <a:cs typeface="Calibri"/>
              </a:rPr>
              <a:t>paid </a:t>
            </a:r>
            <a:r>
              <a:rPr sz="2200" spc="-5" dirty="0">
                <a:latin typeface="Calibri"/>
                <a:cs typeface="Calibri"/>
              </a:rPr>
              <a:t>less </a:t>
            </a:r>
            <a:r>
              <a:rPr sz="2200" spc="-15" dirty="0">
                <a:latin typeface="Calibri"/>
                <a:cs typeface="Calibri"/>
              </a:rPr>
              <a:t>wages. </a:t>
            </a:r>
            <a:r>
              <a:rPr sz="2200" spc="-10" dirty="0">
                <a:latin typeface="Calibri"/>
                <a:cs typeface="Calibri"/>
              </a:rPr>
              <a:t>They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10" dirty="0">
                <a:latin typeface="Calibri"/>
                <a:cs typeface="Calibri"/>
              </a:rPr>
              <a:t>seen  </a:t>
            </a:r>
            <a:r>
              <a:rPr sz="2200" spc="-5" dirty="0">
                <a:latin typeface="Calibri"/>
                <a:cs typeface="Calibri"/>
              </a:rPr>
              <a:t>on </a:t>
            </a:r>
            <a:r>
              <a:rPr sz="2200" spc="-15" dirty="0">
                <a:latin typeface="Calibri"/>
                <a:cs typeface="Calibri"/>
              </a:rPr>
              <a:t>streets </a:t>
            </a:r>
            <a:r>
              <a:rPr sz="2200" spc="-10" dirty="0">
                <a:latin typeface="Calibri"/>
                <a:cs typeface="Calibri"/>
              </a:rPr>
              <a:t>saying </a:t>
            </a:r>
            <a:r>
              <a:rPr sz="2200" spc="-5" dirty="0">
                <a:latin typeface="Calibri"/>
                <a:cs typeface="Calibri"/>
              </a:rPr>
              <a:t>“Willing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do </a:t>
            </a:r>
            <a:r>
              <a:rPr sz="2200" spc="-15" dirty="0">
                <a:latin typeface="Calibri"/>
                <a:cs typeface="Calibri"/>
              </a:rPr>
              <a:t>any </a:t>
            </a:r>
            <a:r>
              <a:rPr sz="2200" spc="-40" dirty="0">
                <a:latin typeface="Calibri"/>
                <a:cs typeface="Calibri"/>
              </a:rPr>
              <a:t>work”. Youth </a:t>
            </a:r>
            <a:r>
              <a:rPr sz="2200" spc="-10" dirty="0">
                <a:latin typeface="Calibri"/>
                <a:cs typeface="Calibri"/>
              </a:rPr>
              <a:t>got </a:t>
            </a:r>
            <a:r>
              <a:rPr sz="2200" spc="-15" dirty="0">
                <a:latin typeface="Calibri"/>
                <a:cs typeface="Calibri"/>
              </a:rPr>
              <a:t>involved </a:t>
            </a:r>
            <a:r>
              <a:rPr sz="2200" spc="-5" dirty="0">
                <a:latin typeface="Calibri"/>
                <a:cs typeface="Calibri"/>
              </a:rPr>
              <a:t>in  criminal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activities.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5. </a:t>
            </a:r>
            <a:r>
              <a:rPr sz="2200" spc="-10" dirty="0">
                <a:latin typeface="Calibri"/>
                <a:cs typeface="Calibri"/>
              </a:rPr>
              <a:t>Agricultural practices </a:t>
            </a:r>
            <a:r>
              <a:rPr sz="2200" spc="-5" dirty="0">
                <a:latin typeface="Calibri"/>
                <a:cs typeface="Calibri"/>
              </a:rPr>
              <a:t>also </a:t>
            </a:r>
            <a:r>
              <a:rPr sz="2200" spc="-20" dirty="0">
                <a:latin typeface="Calibri"/>
                <a:cs typeface="Calibri"/>
              </a:rPr>
              <a:t>fell </a:t>
            </a:r>
            <a:r>
              <a:rPr sz="2200" spc="-5" dirty="0">
                <a:latin typeface="Calibri"/>
                <a:cs typeface="Calibri"/>
              </a:rPr>
              <a:t>down and </a:t>
            </a:r>
            <a:r>
              <a:rPr sz="2200" spc="-10" dirty="0">
                <a:latin typeface="Calibri"/>
                <a:cs typeface="Calibri"/>
              </a:rPr>
              <a:t>women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5" dirty="0">
                <a:latin typeface="Calibri"/>
                <a:cs typeface="Calibri"/>
              </a:rPr>
              <a:t>not able</a:t>
            </a:r>
            <a:r>
              <a:rPr sz="2200" spc="8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to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spc="-5" dirty="0">
                <a:latin typeface="Calibri"/>
                <a:cs typeface="Calibri"/>
              </a:rPr>
              <a:t>fill </a:t>
            </a:r>
            <a:r>
              <a:rPr sz="2200" spc="-10" dirty="0">
                <a:latin typeface="Calibri"/>
                <a:cs typeface="Calibri"/>
              </a:rPr>
              <a:t>the stomach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their </a:t>
            </a:r>
            <a:r>
              <a:rPr sz="2200" spc="-10" dirty="0">
                <a:latin typeface="Calibri"/>
                <a:cs typeface="Calibri"/>
              </a:rPr>
              <a:t>children </a:t>
            </a:r>
            <a:r>
              <a:rPr sz="2200" spc="-5" dirty="0">
                <a:latin typeface="Calibri"/>
                <a:cs typeface="Calibri"/>
              </a:rPr>
              <a:t>with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food.</a:t>
            </a:r>
            <a:endParaRPr sz="2200">
              <a:latin typeface="Calibri"/>
              <a:cs typeface="Calibri"/>
            </a:endParaRPr>
          </a:p>
          <a:p>
            <a:pPr marL="355600" marR="1528445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6..People </a:t>
            </a:r>
            <a:r>
              <a:rPr sz="2200" spc="-5" dirty="0">
                <a:latin typeface="Calibri"/>
                <a:cs typeface="Calibri"/>
              </a:rPr>
              <a:t>of German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10" dirty="0">
                <a:latin typeface="Calibri"/>
                <a:cs typeface="Calibri"/>
              </a:rPr>
              <a:t>not satisfied </a:t>
            </a:r>
            <a:r>
              <a:rPr sz="2200" spc="-5" dirty="0">
                <a:latin typeface="Calibri"/>
                <a:cs typeface="Calibri"/>
              </a:rPr>
              <a:t>with </a:t>
            </a:r>
            <a:r>
              <a:rPr sz="2200" spc="-15" dirty="0">
                <a:latin typeface="Calibri"/>
                <a:cs typeface="Calibri"/>
              </a:rPr>
              <a:t>democratic  </a:t>
            </a:r>
            <a:r>
              <a:rPr sz="2200" spc="-10" dirty="0">
                <a:latin typeface="Calibri"/>
                <a:cs typeface="Calibri"/>
              </a:rPr>
              <a:t>parliamentary </a:t>
            </a:r>
            <a:r>
              <a:rPr sz="2200" spc="-20" dirty="0">
                <a:latin typeface="Calibri"/>
                <a:cs typeface="Calibri"/>
              </a:rPr>
              <a:t>system. </a:t>
            </a:r>
            <a:r>
              <a:rPr sz="2200" spc="-10" dirty="0">
                <a:latin typeface="Calibri"/>
                <a:cs typeface="Calibri"/>
              </a:rPr>
              <a:t>This </a:t>
            </a:r>
            <a:r>
              <a:rPr sz="2200" spc="-30" dirty="0">
                <a:latin typeface="Calibri"/>
                <a:cs typeface="Calibri"/>
              </a:rPr>
              <a:t>gave </a:t>
            </a:r>
            <a:r>
              <a:rPr sz="2200" spc="-5" dirty="0">
                <a:latin typeface="Calibri"/>
                <a:cs typeface="Calibri"/>
              </a:rPr>
              <a:t>rise </a:t>
            </a:r>
            <a:r>
              <a:rPr sz="2200" spc="-20" dirty="0">
                <a:latin typeface="Calibri"/>
                <a:cs typeface="Calibri"/>
              </a:rPr>
              <a:t>to</a:t>
            </a:r>
            <a:r>
              <a:rPr sz="2200" spc="10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dictatorship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183896"/>
            <a:ext cx="8751570" cy="6597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Calibri"/>
                <a:cs typeface="Calibri"/>
              </a:rPr>
              <a:t>Q2. </a:t>
            </a:r>
            <a:r>
              <a:rPr sz="2200" b="1" spc="-10" dirty="0">
                <a:latin typeface="Calibri"/>
                <a:cs typeface="Calibri"/>
              </a:rPr>
              <a:t>Discuss </a:t>
            </a:r>
            <a:r>
              <a:rPr sz="2200" b="1" spc="-20" dirty="0">
                <a:latin typeface="Calibri"/>
                <a:cs typeface="Calibri"/>
              </a:rPr>
              <a:t>why </a:t>
            </a:r>
            <a:r>
              <a:rPr sz="2200" b="1" spc="-5" dirty="0">
                <a:latin typeface="Calibri"/>
                <a:cs typeface="Calibri"/>
              </a:rPr>
              <a:t>Nazism became popular in </a:t>
            </a:r>
            <a:r>
              <a:rPr sz="2200" b="1" spc="-15" dirty="0">
                <a:latin typeface="Calibri"/>
                <a:cs typeface="Calibri"/>
              </a:rPr>
              <a:t>Germany after</a:t>
            </a:r>
            <a:r>
              <a:rPr sz="2200" b="1" spc="14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1930?</a:t>
            </a:r>
            <a:endParaRPr sz="2200">
              <a:latin typeface="Calibri"/>
              <a:cs typeface="Calibri"/>
            </a:endParaRPr>
          </a:p>
          <a:p>
            <a:pPr marL="355600" marR="991869" indent="-342900">
              <a:lnSpc>
                <a:spcPts val="2110"/>
              </a:lnSpc>
              <a:spcBef>
                <a:spcPts val="5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A2.Nazism </a:t>
            </a:r>
            <a:r>
              <a:rPr sz="2200" spc="-15" dirty="0">
                <a:latin typeface="Calibri"/>
                <a:cs typeface="Calibri"/>
              </a:rPr>
              <a:t>was </a:t>
            </a:r>
            <a:r>
              <a:rPr sz="2200" spc="-5" dirty="0">
                <a:latin typeface="Calibri"/>
                <a:cs typeface="Calibri"/>
              </a:rPr>
              <a:t>a </a:t>
            </a:r>
            <a:r>
              <a:rPr sz="2200" spc="-10" dirty="0">
                <a:latin typeface="Calibri"/>
                <a:cs typeface="Calibri"/>
              </a:rPr>
              <a:t>political </a:t>
            </a:r>
            <a:r>
              <a:rPr sz="2200" spc="-25" dirty="0">
                <a:latin typeface="Calibri"/>
                <a:cs typeface="Calibri"/>
              </a:rPr>
              <a:t>system </a:t>
            </a:r>
            <a:r>
              <a:rPr sz="2200" spc="-15" dirty="0">
                <a:latin typeface="Calibri"/>
                <a:cs typeface="Calibri"/>
              </a:rPr>
              <a:t>introduced </a:t>
            </a:r>
            <a:r>
              <a:rPr sz="2200" spc="-10" dirty="0">
                <a:latin typeface="Calibri"/>
                <a:cs typeface="Calibri"/>
              </a:rPr>
              <a:t>by Hitler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10" dirty="0">
                <a:latin typeface="Calibri"/>
                <a:cs typeface="Calibri"/>
              </a:rPr>
              <a:t>establish  </a:t>
            </a:r>
            <a:r>
              <a:rPr sz="2200" spc="-15" dirty="0">
                <a:latin typeface="Calibri"/>
                <a:cs typeface="Calibri"/>
              </a:rPr>
              <a:t>dictatorship </a:t>
            </a:r>
            <a:r>
              <a:rPr sz="2200" spc="-5" dirty="0">
                <a:latin typeface="Calibri"/>
                <a:cs typeface="Calibri"/>
              </a:rPr>
              <a:t>in </a:t>
            </a:r>
            <a:r>
              <a:rPr sz="2200" spc="-25" dirty="0">
                <a:latin typeface="Calibri"/>
                <a:cs typeface="Calibri"/>
              </a:rPr>
              <a:t>Germany.</a:t>
            </a:r>
            <a:endParaRPr sz="2200">
              <a:latin typeface="Calibri"/>
              <a:cs typeface="Calibri"/>
            </a:endParaRPr>
          </a:p>
          <a:p>
            <a:pPr marL="355600" marR="99060" indent="-342900">
              <a:lnSpc>
                <a:spcPct val="80000"/>
              </a:lnSpc>
              <a:spcBef>
                <a:spcPts val="5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All </a:t>
            </a:r>
            <a:r>
              <a:rPr sz="2200" spc="-10" dirty="0">
                <a:latin typeface="Calibri"/>
                <a:cs typeface="Calibri"/>
              </a:rPr>
              <a:t>the problems </a:t>
            </a:r>
            <a:r>
              <a:rPr sz="2200" spc="-15" dirty="0">
                <a:latin typeface="Calibri"/>
                <a:cs typeface="Calibri"/>
              </a:rPr>
              <a:t>faced </a:t>
            </a:r>
            <a:r>
              <a:rPr sz="2200" spc="-10" dirty="0">
                <a:latin typeface="Calibri"/>
                <a:cs typeface="Calibri"/>
              </a:rPr>
              <a:t>by </a:t>
            </a:r>
            <a:r>
              <a:rPr sz="2200" spc="-20" dirty="0">
                <a:latin typeface="Calibri"/>
                <a:cs typeface="Calibri"/>
              </a:rPr>
              <a:t>Weimar </a:t>
            </a:r>
            <a:r>
              <a:rPr sz="2200" spc="-10" dirty="0">
                <a:latin typeface="Calibri"/>
                <a:cs typeface="Calibri"/>
              </a:rPr>
              <a:t>Republic </a:t>
            </a:r>
            <a:r>
              <a:rPr sz="2200" spc="-30" dirty="0">
                <a:latin typeface="Calibri"/>
                <a:cs typeface="Calibri"/>
              </a:rPr>
              <a:t>gave </a:t>
            </a:r>
            <a:r>
              <a:rPr sz="2200" spc="-5" dirty="0">
                <a:latin typeface="Calibri"/>
                <a:cs typeface="Calibri"/>
              </a:rPr>
              <a:t>rise </a:t>
            </a:r>
            <a:r>
              <a:rPr sz="2200" spc="-15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Nazism </a:t>
            </a:r>
            <a:r>
              <a:rPr sz="2200" spc="-10" dirty="0">
                <a:latin typeface="Calibri"/>
                <a:cs typeface="Calibri"/>
              </a:rPr>
              <a:t>becoming  </a:t>
            </a:r>
            <a:r>
              <a:rPr sz="2200" spc="-35" dirty="0">
                <a:latin typeface="Calibri"/>
                <a:cs typeface="Calibri"/>
              </a:rPr>
              <a:t>popular.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Calibri"/>
                <a:cs typeface="Calibri"/>
              </a:rPr>
              <a:t>Q3. </a:t>
            </a:r>
            <a:r>
              <a:rPr sz="2200" b="1" spc="-15" dirty="0">
                <a:latin typeface="Calibri"/>
                <a:cs typeface="Calibri"/>
              </a:rPr>
              <a:t>What are </a:t>
            </a:r>
            <a:r>
              <a:rPr sz="2200" b="1" spc="-5" dirty="0">
                <a:latin typeface="Calibri"/>
                <a:cs typeface="Calibri"/>
              </a:rPr>
              <a:t>peculiar </a:t>
            </a:r>
            <a:r>
              <a:rPr sz="2200" b="1" spc="-20" dirty="0">
                <a:latin typeface="Calibri"/>
                <a:cs typeface="Calibri"/>
              </a:rPr>
              <a:t>features </a:t>
            </a:r>
            <a:r>
              <a:rPr sz="2200" b="1" spc="-5" dirty="0">
                <a:latin typeface="Calibri"/>
                <a:cs typeface="Calibri"/>
              </a:rPr>
              <a:t>of Nazi</a:t>
            </a:r>
            <a:r>
              <a:rPr sz="2200" b="1" spc="16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thinking?</a:t>
            </a:r>
            <a:endParaRPr sz="2200">
              <a:latin typeface="Calibri"/>
              <a:cs typeface="Calibri"/>
            </a:endParaRPr>
          </a:p>
          <a:p>
            <a:pPr marL="355600" marR="683895" indent="-342900">
              <a:lnSpc>
                <a:spcPts val="2110"/>
              </a:lnSpc>
              <a:spcBef>
                <a:spcPts val="5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1.According </a:t>
            </a:r>
            <a:r>
              <a:rPr sz="2200" spc="-20" dirty="0">
                <a:latin typeface="Calibri"/>
                <a:cs typeface="Calibri"/>
              </a:rPr>
              <a:t>to Nazi’s </a:t>
            </a:r>
            <a:r>
              <a:rPr sz="2200" spc="-10" dirty="0">
                <a:latin typeface="Calibri"/>
                <a:cs typeface="Calibri"/>
              </a:rPr>
              <a:t>there was </a:t>
            </a:r>
            <a:r>
              <a:rPr sz="2200" spc="-5" dirty="0">
                <a:latin typeface="Calibri"/>
                <a:cs typeface="Calibri"/>
              </a:rPr>
              <a:t>no equality among </a:t>
            </a:r>
            <a:r>
              <a:rPr sz="2200" spc="-10" dirty="0">
                <a:latin typeface="Calibri"/>
                <a:cs typeface="Calibri"/>
              </a:rPr>
              <a:t>people. Men </a:t>
            </a:r>
            <a:r>
              <a:rPr sz="2200" spc="-5" dirty="0">
                <a:latin typeface="Calibri"/>
                <a:cs typeface="Calibri"/>
              </a:rPr>
              <a:t>and  </a:t>
            </a:r>
            <a:r>
              <a:rPr sz="2200" spc="-10" dirty="0">
                <a:latin typeface="Calibri"/>
                <a:cs typeface="Calibri"/>
              </a:rPr>
              <a:t>women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20" dirty="0">
                <a:latin typeface="Calibri"/>
                <a:cs typeface="Calibri"/>
              </a:rPr>
              <a:t>different </a:t>
            </a:r>
            <a:r>
              <a:rPr sz="2200" spc="-15" dirty="0">
                <a:latin typeface="Calibri"/>
                <a:cs typeface="Calibri"/>
              </a:rPr>
              <a:t>from </a:t>
            </a:r>
            <a:r>
              <a:rPr sz="2200" spc="-5" dirty="0">
                <a:latin typeface="Calibri"/>
                <a:cs typeface="Calibri"/>
              </a:rPr>
              <a:t>each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other.</a:t>
            </a:r>
            <a:endParaRPr sz="22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2.People </a:t>
            </a:r>
            <a:r>
              <a:rPr sz="2200" spc="-15" dirty="0">
                <a:latin typeface="Calibri"/>
                <a:cs typeface="Calibri"/>
              </a:rPr>
              <a:t>were arranged </a:t>
            </a:r>
            <a:r>
              <a:rPr sz="2200" spc="-5" dirty="0">
                <a:latin typeface="Calibri"/>
                <a:cs typeface="Calibri"/>
              </a:rPr>
              <a:t>on </a:t>
            </a:r>
            <a:r>
              <a:rPr sz="2200" spc="-10" dirty="0">
                <a:latin typeface="Calibri"/>
                <a:cs typeface="Calibri"/>
              </a:rPr>
              <a:t>the </a:t>
            </a:r>
            <a:r>
              <a:rPr sz="2200" spc="-5" dirty="0">
                <a:latin typeface="Calibri"/>
                <a:cs typeface="Calibri"/>
              </a:rPr>
              <a:t>basis of </a:t>
            </a:r>
            <a:r>
              <a:rPr sz="2200" spc="-10" dirty="0">
                <a:latin typeface="Calibri"/>
                <a:cs typeface="Calibri"/>
              </a:rPr>
              <a:t>races. </a:t>
            </a:r>
            <a:r>
              <a:rPr sz="2200" spc="-5" dirty="0">
                <a:latin typeface="Calibri"/>
                <a:cs typeface="Calibri"/>
              </a:rPr>
              <a:t>Blue </a:t>
            </a:r>
            <a:r>
              <a:rPr sz="2200" spc="-15" dirty="0">
                <a:latin typeface="Calibri"/>
                <a:cs typeface="Calibri"/>
              </a:rPr>
              <a:t>eyed </a:t>
            </a:r>
            <a:r>
              <a:rPr sz="2200" spc="-5" dirty="0">
                <a:latin typeface="Calibri"/>
                <a:cs typeface="Calibri"/>
              </a:rPr>
              <a:t>German </a:t>
            </a:r>
            <a:r>
              <a:rPr sz="2200" spc="-10" dirty="0">
                <a:latin typeface="Calibri"/>
                <a:cs typeface="Calibri"/>
              </a:rPr>
              <a:t>Aryan on  </a:t>
            </a:r>
            <a:r>
              <a:rPr sz="2200" spc="-15" dirty="0">
                <a:latin typeface="Calibri"/>
                <a:cs typeface="Calibri"/>
              </a:rPr>
              <a:t>top, </a:t>
            </a:r>
            <a:r>
              <a:rPr sz="2200" spc="-5" dirty="0">
                <a:latin typeface="Calibri"/>
                <a:cs typeface="Calibri"/>
              </a:rPr>
              <a:t>mix </a:t>
            </a:r>
            <a:r>
              <a:rPr sz="2200" spc="-10" dirty="0">
                <a:latin typeface="Calibri"/>
                <a:cs typeface="Calibri"/>
              </a:rPr>
              <a:t>coloured people </a:t>
            </a:r>
            <a:r>
              <a:rPr sz="2200" spc="-5" dirty="0">
                <a:latin typeface="Calibri"/>
                <a:cs typeface="Calibri"/>
              </a:rPr>
              <a:t>in middle and </a:t>
            </a:r>
            <a:r>
              <a:rPr sz="2200" spc="-15" dirty="0">
                <a:latin typeface="Calibri"/>
                <a:cs typeface="Calibri"/>
              </a:rPr>
              <a:t>Jews </a:t>
            </a:r>
            <a:r>
              <a:rPr sz="2200" spc="-5" dirty="0">
                <a:latin typeface="Calibri"/>
                <a:cs typeface="Calibri"/>
              </a:rPr>
              <a:t>on</a:t>
            </a:r>
            <a:r>
              <a:rPr sz="2200" spc="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lowest.</a:t>
            </a:r>
            <a:endParaRPr sz="2200">
              <a:latin typeface="Calibri"/>
              <a:cs typeface="Calibri"/>
            </a:endParaRPr>
          </a:p>
          <a:p>
            <a:pPr marL="355600" marR="304165" indent="-342900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3. </a:t>
            </a:r>
            <a:r>
              <a:rPr sz="2200" spc="-25" dirty="0">
                <a:latin typeface="Calibri"/>
                <a:cs typeface="Calibri"/>
              </a:rPr>
              <a:t>Nazi’s </a:t>
            </a:r>
            <a:r>
              <a:rPr sz="2200" spc="-10" dirty="0">
                <a:latin typeface="Calibri"/>
                <a:cs typeface="Calibri"/>
              </a:rPr>
              <a:t>believed </a:t>
            </a:r>
            <a:r>
              <a:rPr sz="2200" dirty="0">
                <a:latin typeface="Calibri"/>
                <a:cs typeface="Calibri"/>
              </a:rPr>
              <a:t>on </a:t>
            </a:r>
            <a:r>
              <a:rPr sz="2200" spc="-5" dirty="0">
                <a:latin typeface="Calibri"/>
                <a:cs typeface="Calibri"/>
              </a:rPr>
              <a:t>theme </a:t>
            </a:r>
            <a:r>
              <a:rPr sz="2200" spc="-15" dirty="0">
                <a:latin typeface="Calibri"/>
                <a:cs typeface="Calibri"/>
              </a:rPr>
              <a:t>“Strongest race </a:t>
            </a:r>
            <a:r>
              <a:rPr sz="2200" spc="-10" dirty="0">
                <a:latin typeface="Calibri"/>
                <a:cs typeface="Calibri"/>
              </a:rPr>
              <a:t>would </a:t>
            </a:r>
            <a:r>
              <a:rPr sz="2200" spc="-5" dirty="0">
                <a:latin typeface="Calibri"/>
                <a:cs typeface="Calibri"/>
              </a:rPr>
              <a:t>survive and </a:t>
            </a:r>
            <a:r>
              <a:rPr sz="2200" spc="-10" dirty="0">
                <a:latin typeface="Calibri"/>
                <a:cs typeface="Calibri"/>
              </a:rPr>
              <a:t>weak  would </a:t>
            </a:r>
            <a:r>
              <a:rPr sz="2200" spc="-5" dirty="0">
                <a:latin typeface="Calibri"/>
                <a:cs typeface="Calibri"/>
              </a:rPr>
              <a:t>destroy” </a:t>
            </a:r>
            <a:r>
              <a:rPr sz="2200" spc="-20" dirty="0">
                <a:latin typeface="Calibri"/>
                <a:cs typeface="Calibri"/>
              </a:rPr>
              <a:t>therefore for </a:t>
            </a:r>
            <a:r>
              <a:rPr sz="2200" spc="-5" dirty="0">
                <a:latin typeface="Calibri"/>
                <a:cs typeface="Calibri"/>
              </a:rPr>
              <a:t>Nazis </a:t>
            </a:r>
            <a:r>
              <a:rPr sz="2200" spc="-10" dirty="0">
                <a:latin typeface="Calibri"/>
                <a:cs typeface="Calibri"/>
              </a:rPr>
              <a:t>Aryans </a:t>
            </a:r>
            <a:r>
              <a:rPr sz="2200" spc="-15" dirty="0">
                <a:latin typeface="Calibri"/>
                <a:cs typeface="Calibri"/>
              </a:rPr>
              <a:t>were stronger race </a:t>
            </a:r>
            <a:r>
              <a:rPr sz="2200" spc="-20" dirty="0">
                <a:latin typeface="Calibri"/>
                <a:cs typeface="Calibri"/>
              </a:rPr>
              <a:t>therefore  </a:t>
            </a:r>
            <a:r>
              <a:rPr sz="2200" spc="-10" dirty="0">
                <a:latin typeface="Calibri"/>
                <a:cs typeface="Calibri"/>
              </a:rPr>
              <a:t>placed </a:t>
            </a:r>
            <a:r>
              <a:rPr sz="2200" spc="-5" dirty="0">
                <a:latin typeface="Calibri"/>
                <a:cs typeface="Calibri"/>
              </a:rPr>
              <a:t>on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top.</a:t>
            </a:r>
            <a:endParaRPr sz="2200">
              <a:latin typeface="Calibri"/>
              <a:cs typeface="Calibri"/>
            </a:endParaRPr>
          </a:p>
          <a:p>
            <a:pPr marL="355600" marR="153670" indent="-342900" algn="just">
              <a:lnSpc>
                <a:spcPts val="2110"/>
              </a:lnSpc>
              <a:spcBef>
                <a:spcPts val="540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4. Nazis also </a:t>
            </a:r>
            <a:r>
              <a:rPr sz="2200" spc="-10" dirty="0">
                <a:latin typeface="Calibri"/>
                <a:cs typeface="Calibri"/>
              </a:rPr>
              <a:t>believed </a:t>
            </a:r>
            <a:r>
              <a:rPr sz="2200" spc="-5" dirty="0">
                <a:latin typeface="Calibri"/>
                <a:cs typeface="Calibri"/>
              </a:rPr>
              <a:t>in the </a:t>
            </a:r>
            <a:r>
              <a:rPr sz="2200" spc="-15" dirty="0">
                <a:latin typeface="Calibri"/>
                <a:cs typeface="Calibri"/>
              </a:rPr>
              <a:t>concept </a:t>
            </a:r>
            <a:r>
              <a:rPr sz="2200" spc="-5" dirty="0">
                <a:latin typeface="Calibri"/>
                <a:cs typeface="Calibri"/>
              </a:rPr>
              <a:t>of </a:t>
            </a:r>
            <a:r>
              <a:rPr sz="2200" spc="-10" dirty="0">
                <a:latin typeface="Calibri"/>
                <a:cs typeface="Calibri"/>
              </a:rPr>
              <a:t>Lebensraum </a:t>
            </a:r>
            <a:r>
              <a:rPr sz="2200" spc="-5" dirty="0">
                <a:latin typeface="Calibri"/>
                <a:cs typeface="Calibri"/>
              </a:rPr>
              <a:t>i.e living space. </a:t>
            </a:r>
            <a:r>
              <a:rPr sz="2200" spc="-10" dirty="0">
                <a:latin typeface="Calibri"/>
                <a:cs typeface="Calibri"/>
              </a:rPr>
              <a:t>They  believed </a:t>
            </a:r>
            <a:r>
              <a:rPr sz="2200" spc="-5" dirty="0">
                <a:latin typeface="Calibri"/>
                <a:cs typeface="Calibri"/>
              </a:rPr>
              <a:t>in </a:t>
            </a:r>
            <a:r>
              <a:rPr sz="2200" spc="-10" dirty="0">
                <a:latin typeface="Calibri"/>
                <a:cs typeface="Calibri"/>
              </a:rPr>
              <a:t>annexing </a:t>
            </a:r>
            <a:r>
              <a:rPr sz="2200" spc="-5" dirty="0">
                <a:latin typeface="Calibri"/>
                <a:cs typeface="Calibri"/>
              </a:rPr>
              <a:t>the other </a:t>
            </a:r>
            <a:r>
              <a:rPr sz="2200" spc="-10" dirty="0">
                <a:latin typeface="Calibri"/>
                <a:cs typeface="Calibri"/>
              </a:rPr>
              <a:t>territories </a:t>
            </a:r>
            <a:r>
              <a:rPr sz="2200" spc="-20" dirty="0">
                <a:latin typeface="Calibri"/>
                <a:cs typeface="Calibri"/>
              </a:rPr>
              <a:t>for </a:t>
            </a:r>
            <a:r>
              <a:rPr sz="2200" spc="-5" dirty="0">
                <a:latin typeface="Calibri"/>
                <a:cs typeface="Calibri"/>
              </a:rPr>
              <a:t>living. </a:t>
            </a:r>
            <a:r>
              <a:rPr sz="2200" spc="-10" dirty="0">
                <a:latin typeface="Calibri"/>
                <a:cs typeface="Calibri"/>
              </a:rPr>
              <a:t>This </a:t>
            </a:r>
            <a:r>
              <a:rPr sz="2200" spc="-15" dirty="0">
                <a:latin typeface="Calibri"/>
                <a:cs typeface="Calibri"/>
              </a:rPr>
              <a:t>new </a:t>
            </a:r>
            <a:r>
              <a:rPr sz="2200" spc="-5" dirty="0">
                <a:latin typeface="Calibri"/>
                <a:cs typeface="Calibri"/>
              </a:rPr>
              <a:t>land </a:t>
            </a:r>
            <a:r>
              <a:rPr sz="2200" spc="-15" dirty="0">
                <a:latin typeface="Calibri"/>
                <a:cs typeface="Calibri"/>
              </a:rPr>
              <a:t>can </a:t>
            </a:r>
            <a:r>
              <a:rPr sz="2200" spc="-10" dirty="0">
                <a:latin typeface="Calibri"/>
                <a:cs typeface="Calibri"/>
              </a:rPr>
              <a:t>be  used by people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10" dirty="0">
                <a:latin typeface="Calibri"/>
                <a:cs typeface="Calibri"/>
              </a:rPr>
              <a:t>live </a:t>
            </a:r>
            <a:r>
              <a:rPr sz="2200" spc="-5" dirty="0">
                <a:latin typeface="Calibri"/>
                <a:cs typeface="Calibri"/>
              </a:rPr>
              <a:t>and </a:t>
            </a:r>
            <a:r>
              <a:rPr sz="2200" spc="-15" dirty="0">
                <a:latin typeface="Calibri"/>
                <a:cs typeface="Calibri"/>
              </a:rPr>
              <a:t>provide </a:t>
            </a:r>
            <a:r>
              <a:rPr sz="2200" spc="-10" dirty="0">
                <a:latin typeface="Calibri"/>
                <a:cs typeface="Calibri"/>
              </a:rPr>
              <a:t>resources </a:t>
            </a:r>
            <a:r>
              <a:rPr sz="2200" spc="-20" dirty="0">
                <a:latin typeface="Calibri"/>
                <a:cs typeface="Calibri"/>
              </a:rPr>
              <a:t>to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nation.</a:t>
            </a:r>
            <a:endParaRPr sz="2200">
              <a:latin typeface="Calibri"/>
              <a:cs typeface="Calibri"/>
            </a:endParaRPr>
          </a:p>
          <a:p>
            <a:pPr marL="355600" marR="211454" indent="-342900">
              <a:lnSpc>
                <a:spcPct val="800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5. Hitler </a:t>
            </a:r>
            <a:r>
              <a:rPr sz="2200" spc="-10" dirty="0">
                <a:latin typeface="Calibri"/>
                <a:cs typeface="Calibri"/>
              </a:rPr>
              <a:t>believed that youth are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10" dirty="0">
                <a:latin typeface="Calibri"/>
                <a:cs typeface="Calibri"/>
              </a:rPr>
              <a:t>future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30" dirty="0">
                <a:latin typeface="Calibri"/>
                <a:cs typeface="Calibri"/>
              </a:rPr>
              <a:t>country. </a:t>
            </a:r>
            <a:r>
              <a:rPr sz="2200" spc="-10" dirty="0">
                <a:latin typeface="Calibri"/>
                <a:cs typeface="Calibri"/>
              </a:rPr>
              <a:t>They believed  </a:t>
            </a:r>
            <a:r>
              <a:rPr sz="2200" spc="-5" dirty="0">
                <a:latin typeface="Calibri"/>
                <a:cs typeface="Calibri"/>
              </a:rPr>
              <a:t>in </a:t>
            </a:r>
            <a:r>
              <a:rPr sz="2200" spc="-10" dirty="0">
                <a:latin typeface="Calibri"/>
                <a:cs typeface="Calibri"/>
              </a:rPr>
              <a:t>teaching children </a:t>
            </a:r>
            <a:r>
              <a:rPr sz="2200" spc="-5" dirty="0">
                <a:latin typeface="Calibri"/>
                <a:cs typeface="Calibri"/>
              </a:rPr>
              <a:t>Nazi ideology </a:t>
            </a:r>
            <a:r>
              <a:rPr sz="2200" spc="-15" dirty="0">
                <a:latin typeface="Calibri"/>
                <a:cs typeface="Calibri"/>
              </a:rPr>
              <a:t>from </a:t>
            </a:r>
            <a:r>
              <a:rPr sz="2200" spc="-10" dirty="0">
                <a:latin typeface="Calibri"/>
                <a:cs typeface="Calibri"/>
              </a:rPr>
              <a:t>starting </a:t>
            </a:r>
            <a:r>
              <a:rPr sz="2200" spc="-5" dirty="0">
                <a:latin typeface="Calibri"/>
                <a:cs typeface="Calibri"/>
              </a:rPr>
              <a:t>i.e menand </a:t>
            </a:r>
            <a:r>
              <a:rPr sz="2200" spc="-10" dirty="0">
                <a:latin typeface="Calibri"/>
                <a:cs typeface="Calibri"/>
              </a:rPr>
              <a:t>women are  not</a:t>
            </a:r>
            <a:r>
              <a:rPr sz="2200" spc="-5" dirty="0">
                <a:latin typeface="Calibri"/>
                <a:cs typeface="Calibri"/>
              </a:rPr>
              <a:t> equal</a:t>
            </a:r>
            <a:endParaRPr sz="2200">
              <a:latin typeface="Calibri"/>
              <a:cs typeface="Calibri"/>
            </a:endParaRPr>
          </a:p>
          <a:p>
            <a:pPr marL="355600" marR="431800" indent="-342900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6They </a:t>
            </a:r>
            <a:r>
              <a:rPr sz="2200" spc="-10" dirty="0">
                <a:latin typeface="Calibri"/>
                <a:cs typeface="Calibri"/>
              </a:rPr>
              <a:t>believed that </a:t>
            </a:r>
            <a:r>
              <a:rPr sz="2200" spc="-15" dirty="0">
                <a:latin typeface="Calibri"/>
                <a:cs typeface="Calibri"/>
              </a:rPr>
              <a:t>Jews </a:t>
            </a:r>
            <a:r>
              <a:rPr sz="2200" spc="-10" dirty="0">
                <a:latin typeface="Calibri"/>
                <a:cs typeface="Calibri"/>
              </a:rPr>
              <a:t>are the biggest </a:t>
            </a:r>
            <a:r>
              <a:rPr sz="2200" spc="-5" dirty="0">
                <a:latin typeface="Calibri"/>
                <a:cs typeface="Calibri"/>
              </a:rPr>
              <a:t>enemies and thus </a:t>
            </a:r>
            <a:r>
              <a:rPr sz="2200" spc="-15" dirty="0">
                <a:latin typeface="Calibri"/>
                <a:cs typeface="Calibri"/>
              </a:rPr>
              <a:t>many </a:t>
            </a:r>
            <a:r>
              <a:rPr sz="2200" spc="-10" dirty="0">
                <a:latin typeface="Calibri"/>
                <a:cs typeface="Calibri"/>
              </a:rPr>
              <a:t>films  </a:t>
            </a:r>
            <a:r>
              <a:rPr sz="2200" spc="-25" dirty="0">
                <a:latin typeface="Calibri"/>
                <a:cs typeface="Calibri"/>
              </a:rPr>
              <a:t>like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15" dirty="0">
                <a:latin typeface="Calibri"/>
                <a:cs typeface="Calibri"/>
              </a:rPr>
              <a:t>Eternal </a:t>
            </a:r>
            <a:r>
              <a:rPr sz="2200" spc="-10" dirty="0">
                <a:latin typeface="Calibri"/>
                <a:cs typeface="Calibri"/>
              </a:rPr>
              <a:t>Jew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5" dirty="0">
                <a:latin typeface="Calibri"/>
                <a:cs typeface="Calibri"/>
              </a:rPr>
              <a:t>made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10" dirty="0">
                <a:latin typeface="Calibri"/>
                <a:cs typeface="Calibri"/>
              </a:rPr>
              <a:t>tell common people that </a:t>
            </a:r>
            <a:r>
              <a:rPr sz="2200" spc="-15" dirty="0">
                <a:latin typeface="Calibri"/>
                <a:cs typeface="Calibri"/>
              </a:rPr>
              <a:t>Jews </a:t>
            </a:r>
            <a:r>
              <a:rPr sz="2200" spc="-10" dirty="0">
                <a:latin typeface="Calibri"/>
                <a:cs typeface="Calibri"/>
              </a:rPr>
              <a:t>are  undesirable </a:t>
            </a:r>
            <a:r>
              <a:rPr sz="2200" spc="-5" dirty="0">
                <a:latin typeface="Calibri"/>
                <a:cs typeface="Calibri"/>
              </a:rPr>
              <a:t>in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society.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3540" y="249123"/>
            <a:ext cx="8070850" cy="56654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48260" indent="-342900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5" dirty="0">
                <a:latin typeface="Calibri"/>
                <a:cs typeface="Calibri"/>
              </a:rPr>
              <a:t>Q4. Explain </a:t>
            </a:r>
            <a:r>
              <a:rPr sz="2500" b="1" spc="-20" dirty="0">
                <a:latin typeface="Calibri"/>
                <a:cs typeface="Calibri"/>
              </a:rPr>
              <a:t>why </a:t>
            </a:r>
            <a:r>
              <a:rPr sz="2500" b="1" spc="-5" dirty="0">
                <a:latin typeface="Calibri"/>
                <a:cs typeface="Calibri"/>
              </a:rPr>
              <a:t>Nazi </a:t>
            </a:r>
            <a:r>
              <a:rPr sz="2500" b="1" spc="-10" dirty="0">
                <a:latin typeface="Calibri"/>
                <a:cs typeface="Calibri"/>
              </a:rPr>
              <a:t>propaganda </a:t>
            </a:r>
            <a:r>
              <a:rPr sz="2500" b="1" spc="-15" dirty="0">
                <a:latin typeface="Calibri"/>
                <a:cs typeface="Calibri"/>
              </a:rPr>
              <a:t>was </a:t>
            </a:r>
            <a:r>
              <a:rPr sz="2500" b="1" spc="-20" dirty="0">
                <a:latin typeface="Calibri"/>
                <a:cs typeface="Calibri"/>
              </a:rPr>
              <a:t>effective </a:t>
            </a:r>
            <a:r>
              <a:rPr sz="2500" b="1" spc="-5" dirty="0">
                <a:latin typeface="Calibri"/>
                <a:cs typeface="Calibri"/>
              </a:rPr>
              <a:t>in </a:t>
            </a:r>
            <a:r>
              <a:rPr sz="2500" b="1" spc="-10" dirty="0">
                <a:latin typeface="Calibri"/>
                <a:cs typeface="Calibri"/>
              </a:rPr>
              <a:t>creating  </a:t>
            </a:r>
            <a:r>
              <a:rPr sz="2500" b="1" spc="-5" dirty="0">
                <a:latin typeface="Calibri"/>
                <a:cs typeface="Calibri"/>
              </a:rPr>
              <a:t>a </a:t>
            </a:r>
            <a:r>
              <a:rPr sz="2500" b="1" spc="-10" dirty="0">
                <a:latin typeface="Calibri"/>
                <a:cs typeface="Calibri"/>
              </a:rPr>
              <a:t>hatred </a:t>
            </a:r>
            <a:r>
              <a:rPr sz="2500" b="1" spc="-15" dirty="0">
                <a:latin typeface="Calibri"/>
                <a:cs typeface="Calibri"/>
              </a:rPr>
              <a:t>for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Jews?</a:t>
            </a:r>
            <a:endParaRPr sz="2500">
              <a:latin typeface="Calibri"/>
              <a:cs typeface="Calibri"/>
            </a:endParaRPr>
          </a:p>
          <a:p>
            <a:pPr marL="355600" marR="10160" indent="-342900">
              <a:lnSpc>
                <a:spcPts val="2400"/>
              </a:lnSpc>
              <a:spcBef>
                <a:spcPts val="605"/>
              </a:spcBef>
              <a:buFont typeface="Arial"/>
              <a:buChar char="•"/>
              <a:tabLst>
                <a:tab pos="426720" algn="l"/>
                <a:tab pos="427355" algn="l"/>
              </a:tabLst>
            </a:pPr>
            <a:r>
              <a:rPr dirty="0"/>
              <a:t>	</a:t>
            </a:r>
            <a:r>
              <a:rPr sz="2500" spc="-5" dirty="0">
                <a:latin typeface="Calibri"/>
                <a:cs typeface="Calibri"/>
              </a:rPr>
              <a:t>Nazis </a:t>
            </a:r>
            <a:r>
              <a:rPr sz="2500" spc="-10" dirty="0">
                <a:latin typeface="Calibri"/>
                <a:cs typeface="Calibri"/>
              </a:rPr>
              <a:t>believed </a:t>
            </a:r>
            <a:r>
              <a:rPr sz="2500" spc="-5" dirty="0">
                <a:latin typeface="Calibri"/>
                <a:cs typeface="Calibri"/>
              </a:rPr>
              <a:t>in the </a:t>
            </a:r>
            <a:r>
              <a:rPr sz="2500" spc="-10" dirty="0">
                <a:latin typeface="Calibri"/>
                <a:cs typeface="Calibri"/>
              </a:rPr>
              <a:t>racial society </a:t>
            </a:r>
            <a:r>
              <a:rPr sz="2500" spc="-5" dirty="0">
                <a:latin typeface="Calibri"/>
                <a:cs typeface="Calibri"/>
              </a:rPr>
              <a:t>in which </a:t>
            </a:r>
            <a:r>
              <a:rPr sz="2500" spc="-10" dirty="0">
                <a:latin typeface="Calibri"/>
                <a:cs typeface="Calibri"/>
              </a:rPr>
              <a:t>Aryans </a:t>
            </a:r>
            <a:r>
              <a:rPr sz="2500" spc="-15" dirty="0">
                <a:latin typeface="Calibri"/>
                <a:cs typeface="Calibri"/>
              </a:rPr>
              <a:t>were </a:t>
            </a:r>
            <a:r>
              <a:rPr sz="2500" spc="-10" dirty="0">
                <a:latin typeface="Calibri"/>
                <a:cs typeface="Calibri"/>
              </a:rPr>
              <a:t>on 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top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Jews </a:t>
            </a:r>
            <a:r>
              <a:rPr sz="2500" spc="-15" dirty="0">
                <a:latin typeface="Calibri"/>
                <a:cs typeface="Calibri"/>
              </a:rPr>
              <a:t>were </a:t>
            </a:r>
            <a:r>
              <a:rPr sz="2500" spc="-5" dirty="0">
                <a:latin typeface="Calibri"/>
                <a:cs typeface="Calibri"/>
              </a:rPr>
              <a:t>the</a:t>
            </a:r>
            <a:r>
              <a:rPr sz="2500" spc="3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lowest.</a:t>
            </a:r>
            <a:endParaRPr sz="2500">
              <a:latin typeface="Calibri"/>
              <a:cs typeface="Calibri"/>
            </a:endParaRPr>
          </a:p>
          <a:p>
            <a:pPr marL="355600" marR="21590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5" dirty="0">
                <a:latin typeface="Calibri"/>
                <a:cs typeface="Calibri"/>
              </a:rPr>
              <a:t>Jews were affluent traders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moneylenders. After </a:t>
            </a:r>
            <a:r>
              <a:rPr sz="2500" spc="-5" dirty="0">
                <a:latin typeface="Calibri"/>
                <a:cs typeface="Calibri"/>
              </a:rPr>
              <a:t>the  </a:t>
            </a:r>
            <a:r>
              <a:rPr sz="2500" spc="-15" dirty="0">
                <a:latin typeface="Calibri"/>
                <a:cs typeface="Calibri"/>
              </a:rPr>
              <a:t>Economic </a:t>
            </a:r>
            <a:r>
              <a:rPr sz="2500" spc="-10" dirty="0">
                <a:latin typeface="Calibri"/>
                <a:cs typeface="Calibri"/>
              </a:rPr>
              <a:t>depression, </a:t>
            </a:r>
            <a:r>
              <a:rPr sz="2500" spc="-5" dirty="0">
                <a:latin typeface="Calibri"/>
                <a:cs typeface="Calibri"/>
              </a:rPr>
              <a:t>Germans </a:t>
            </a:r>
            <a:r>
              <a:rPr sz="2500" spc="-10" dirty="0">
                <a:latin typeface="Calibri"/>
                <a:cs typeface="Calibri"/>
              </a:rPr>
              <a:t>lost </a:t>
            </a:r>
            <a:r>
              <a:rPr sz="2500" spc="-5" dirty="0">
                <a:latin typeface="Calibri"/>
                <a:cs typeface="Calibri"/>
              </a:rPr>
              <a:t>their </a:t>
            </a:r>
            <a:r>
              <a:rPr sz="2500" spc="-10" dirty="0">
                <a:latin typeface="Calibri"/>
                <a:cs typeface="Calibri"/>
              </a:rPr>
              <a:t>jobs but still </a:t>
            </a:r>
            <a:r>
              <a:rPr sz="2500" spc="-5" dirty="0">
                <a:latin typeface="Calibri"/>
                <a:cs typeface="Calibri"/>
              </a:rPr>
              <a:t>these  </a:t>
            </a:r>
            <a:r>
              <a:rPr sz="2500" spc="-15" dirty="0">
                <a:latin typeface="Calibri"/>
                <a:cs typeface="Calibri"/>
              </a:rPr>
              <a:t>Jews were </a:t>
            </a:r>
            <a:r>
              <a:rPr sz="2500" spc="-10" dirty="0">
                <a:latin typeface="Calibri"/>
                <a:cs typeface="Calibri"/>
              </a:rPr>
              <a:t>economically </a:t>
            </a:r>
            <a:r>
              <a:rPr sz="2500" spc="-15" dirty="0">
                <a:latin typeface="Calibri"/>
                <a:cs typeface="Calibri"/>
              </a:rPr>
              <a:t>sufficient </a:t>
            </a:r>
            <a:r>
              <a:rPr sz="2500" spc="-5" dirty="0">
                <a:latin typeface="Calibri"/>
                <a:cs typeface="Calibri"/>
              </a:rPr>
              <a:t>which </a:t>
            </a:r>
            <a:r>
              <a:rPr sz="2500" spc="-15" dirty="0">
                <a:latin typeface="Calibri"/>
                <a:cs typeface="Calibri"/>
              </a:rPr>
              <a:t>started </a:t>
            </a:r>
            <a:r>
              <a:rPr sz="2500" spc="-10" dirty="0">
                <a:latin typeface="Calibri"/>
                <a:cs typeface="Calibri"/>
              </a:rPr>
              <a:t>creating  </a:t>
            </a:r>
            <a:r>
              <a:rPr sz="2500" spc="-15" dirty="0">
                <a:latin typeface="Calibri"/>
                <a:cs typeface="Calibri"/>
              </a:rPr>
              <a:t>hatred </a:t>
            </a:r>
            <a:r>
              <a:rPr sz="2500" spc="-5" dirty="0">
                <a:latin typeface="Calibri"/>
                <a:cs typeface="Calibri"/>
              </a:rPr>
              <a:t>among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people.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Nazis </a:t>
            </a:r>
            <a:r>
              <a:rPr sz="2500" spc="-10" dirty="0">
                <a:latin typeface="Calibri"/>
                <a:cs typeface="Calibri"/>
              </a:rPr>
              <a:t>used various </a:t>
            </a:r>
            <a:r>
              <a:rPr sz="2500" spc="-15" dirty="0">
                <a:latin typeface="Calibri"/>
                <a:cs typeface="Calibri"/>
              </a:rPr>
              <a:t>forms </a:t>
            </a:r>
            <a:r>
              <a:rPr sz="2500" spc="-5" dirty="0">
                <a:latin typeface="Calibri"/>
                <a:cs typeface="Calibri"/>
              </a:rPr>
              <a:t>of media </a:t>
            </a:r>
            <a:r>
              <a:rPr sz="2500" spc="-25" dirty="0">
                <a:latin typeface="Calibri"/>
                <a:cs typeface="Calibri"/>
              </a:rPr>
              <a:t>like </a:t>
            </a:r>
            <a:r>
              <a:rPr sz="2500" spc="-15" dirty="0">
                <a:latin typeface="Calibri"/>
                <a:cs typeface="Calibri"/>
              </a:rPr>
              <a:t>newspapers, </a:t>
            </a:r>
            <a:r>
              <a:rPr sz="2500" spc="-20" dirty="0">
                <a:latin typeface="Calibri"/>
                <a:cs typeface="Calibri"/>
              </a:rPr>
              <a:t>posters,  </a:t>
            </a:r>
            <a:r>
              <a:rPr sz="2500" spc="-25" dirty="0">
                <a:latin typeface="Calibri"/>
                <a:cs typeface="Calibri"/>
              </a:rPr>
              <a:t>catchy </a:t>
            </a:r>
            <a:r>
              <a:rPr sz="2500" spc="-15" dirty="0">
                <a:latin typeface="Calibri"/>
                <a:cs typeface="Calibri"/>
              </a:rPr>
              <a:t>slogans etc. </a:t>
            </a:r>
            <a:r>
              <a:rPr sz="2500" spc="-10" dirty="0">
                <a:latin typeface="Calibri"/>
                <a:cs typeface="Calibri"/>
              </a:rPr>
              <a:t>to </a:t>
            </a:r>
            <a:r>
              <a:rPr sz="2500" spc="-15" dirty="0">
                <a:latin typeface="Calibri"/>
                <a:cs typeface="Calibri"/>
              </a:rPr>
              <a:t>create hatred against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Jews </a:t>
            </a:r>
            <a:r>
              <a:rPr sz="2500" dirty="0">
                <a:latin typeface="Calibri"/>
                <a:cs typeface="Calibri"/>
              </a:rPr>
              <a:t>in </a:t>
            </a:r>
            <a:r>
              <a:rPr sz="2500" spc="-5" dirty="0">
                <a:latin typeface="Calibri"/>
                <a:cs typeface="Calibri"/>
              </a:rPr>
              <a:t>the  mind </a:t>
            </a:r>
            <a:r>
              <a:rPr sz="2500" dirty="0">
                <a:latin typeface="Calibri"/>
                <a:cs typeface="Calibri"/>
              </a:rPr>
              <a:t>of </a:t>
            </a:r>
            <a:r>
              <a:rPr sz="2500" spc="-15" dirty="0">
                <a:latin typeface="Calibri"/>
                <a:cs typeface="Calibri"/>
              </a:rPr>
              <a:t>common </a:t>
            </a:r>
            <a:r>
              <a:rPr sz="2500" spc="-10" dirty="0">
                <a:latin typeface="Calibri"/>
                <a:cs typeface="Calibri"/>
              </a:rPr>
              <a:t>public </a:t>
            </a:r>
            <a:r>
              <a:rPr sz="2500" spc="-5" dirty="0">
                <a:latin typeface="Calibri"/>
                <a:cs typeface="Calibri"/>
              </a:rPr>
              <a:t>and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Germans.</a:t>
            </a:r>
            <a:endParaRPr sz="2500">
              <a:latin typeface="Calibri"/>
              <a:cs typeface="Calibri"/>
            </a:endParaRPr>
          </a:p>
          <a:p>
            <a:pPr marL="355600" marR="125095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Nazis </a:t>
            </a:r>
            <a:r>
              <a:rPr sz="2500" spc="-10" dirty="0">
                <a:latin typeface="Calibri"/>
                <a:cs typeface="Calibri"/>
              </a:rPr>
              <a:t>believed </a:t>
            </a: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spc="-10" dirty="0">
                <a:latin typeface="Calibri"/>
                <a:cs typeface="Calibri"/>
              </a:rPr>
              <a:t>training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young </a:t>
            </a:r>
            <a:r>
              <a:rPr sz="2500" spc="-10" dirty="0">
                <a:latin typeface="Calibri"/>
                <a:cs typeface="Calibri"/>
              </a:rPr>
              <a:t>children </a:t>
            </a:r>
            <a:r>
              <a:rPr sz="2500" spc="-5" dirty="0">
                <a:latin typeface="Calibri"/>
                <a:cs typeface="Calibri"/>
              </a:rPr>
              <a:t>with their  </a:t>
            </a:r>
            <a:r>
              <a:rPr sz="2500" spc="-15" dirty="0">
                <a:latin typeface="Calibri"/>
                <a:cs typeface="Calibri"/>
              </a:rPr>
              <a:t>philosophy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racialism </a:t>
            </a:r>
            <a:r>
              <a:rPr sz="2500" spc="-5" dirty="0">
                <a:latin typeface="Calibri"/>
                <a:cs typeface="Calibri"/>
              </a:rPr>
              <a:t>as </a:t>
            </a:r>
            <a:r>
              <a:rPr sz="2500" spc="-15" dirty="0">
                <a:latin typeface="Calibri"/>
                <a:cs typeface="Calibri"/>
              </a:rPr>
              <a:t>young </a:t>
            </a:r>
            <a:r>
              <a:rPr sz="2500" spc="-10" dirty="0">
                <a:latin typeface="Calibri"/>
                <a:cs typeface="Calibri"/>
              </a:rPr>
              <a:t>population </a:t>
            </a:r>
            <a:r>
              <a:rPr sz="2500" spc="-5" dirty="0">
                <a:latin typeface="Calibri"/>
                <a:cs typeface="Calibri"/>
              </a:rPr>
              <a:t>is the asset </a:t>
            </a:r>
            <a:r>
              <a:rPr sz="2500" spc="-25" dirty="0">
                <a:latin typeface="Calibri"/>
                <a:cs typeface="Calibri"/>
              </a:rPr>
              <a:t>for 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30" dirty="0">
                <a:latin typeface="Calibri"/>
                <a:cs typeface="Calibri"/>
              </a:rPr>
              <a:t>country. </a:t>
            </a:r>
            <a:r>
              <a:rPr sz="2500" spc="-10" dirty="0">
                <a:latin typeface="Calibri"/>
                <a:cs typeface="Calibri"/>
              </a:rPr>
              <a:t>This </a:t>
            </a:r>
            <a:r>
              <a:rPr sz="2500" spc="-5" dirty="0">
                <a:latin typeface="Calibri"/>
                <a:cs typeface="Calibri"/>
              </a:rPr>
              <a:t>is turn </a:t>
            </a:r>
            <a:r>
              <a:rPr sz="2500" spc="-10" dirty="0">
                <a:latin typeface="Calibri"/>
                <a:cs typeface="Calibri"/>
              </a:rPr>
              <a:t>helped </a:t>
            </a:r>
            <a:r>
              <a:rPr sz="2500" spc="-5" dirty="0">
                <a:latin typeface="Calibri"/>
                <a:cs typeface="Calibri"/>
              </a:rPr>
              <a:t>them </a:t>
            </a:r>
            <a:r>
              <a:rPr sz="2500" spc="-10" dirty="0">
                <a:latin typeface="Calibri"/>
                <a:cs typeface="Calibri"/>
              </a:rPr>
              <a:t>creating more </a:t>
            </a:r>
            <a:r>
              <a:rPr sz="2500" spc="-15" dirty="0">
                <a:latin typeface="Calibri"/>
                <a:cs typeface="Calibri"/>
              </a:rPr>
              <a:t>hatred  against </a:t>
            </a:r>
            <a:r>
              <a:rPr sz="2500" spc="-5" dirty="0">
                <a:latin typeface="Calibri"/>
                <a:cs typeface="Calibri"/>
              </a:rPr>
              <a:t>the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jews.</a:t>
            </a:r>
            <a:endParaRPr sz="2500">
              <a:latin typeface="Calibri"/>
              <a:cs typeface="Calibri"/>
            </a:endParaRPr>
          </a:p>
          <a:p>
            <a:pPr marL="355600" marR="217804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Nazis </a:t>
            </a:r>
            <a:r>
              <a:rPr sz="2500" spc="-10" dirty="0">
                <a:latin typeface="Calibri"/>
                <a:cs typeface="Calibri"/>
              </a:rPr>
              <a:t>used codes </a:t>
            </a:r>
            <a:r>
              <a:rPr sz="2500" spc="-25" dirty="0">
                <a:latin typeface="Calibri"/>
                <a:cs typeface="Calibri"/>
              </a:rPr>
              <a:t>like </a:t>
            </a:r>
            <a:r>
              <a:rPr sz="2500" spc="-10" dirty="0">
                <a:latin typeface="Calibri"/>
                <a:cs typeface="Calibri"/>
              </a:rPr>
              <a:t>final </a:t>
            </a:r>
            <a:r>
              <a:rPr sz="2500" spc="-5" dirty="0">
                <a:latin typeface="Calibri"/>
                <a:cs typeface="Calibri"/>
              </a:rPr>
              <a:t>solution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spc="-15" dirty="0">
                <a:latin typeface="Calibri"/>
                <a:cs typeface="Calibri"/>
              </a:rPr>
              <a:t>Jews </a:t>
            </a:r>
            <a:r>
              <a:rPr sz="2500" spc="-5" dirty="0">
                <a:latin typeface="Calibri"/>
                <a:cs typeface="Calibri"/>
              </a:rPr>
              <a:t>, </a:t>
            </a:r>
            <a:r>
              <a:rPr sz="2500" spc="-10" dirty="0">
                <a:latin typeface="Calibri"/>
                <a:cs typeface="Calibri"/>
              </a:rPr>
              <a:t>Euthansia </a:t>
            </a:r>
            <a:r>
              <a:rPr sz="2500" spc="-25" dirty="0">
                <a:latin typeface="Calibri"/>
                <a:cs typeface="Calibri"/>
              </a:rPr>
              <a:t>for  </a:t>
            </a:r>
            <a:r>
              <a:rPr sz="2500" spc="-10" dirty="0">
                <a:latin typeface="Calibri"/>
                <a:cs typeface="Calibri"/>
              </a:rPr>
              <a:t>disabled </a:t>
            </a:r>
            <a:r>
              <a:rPr sz="2500" spc="-15" dirty="0">
                <a:latin typeface="Calibri"/>
                <a:cs typeface="Calibri"/>
              </a:rPr>
              <a:t>etc to show </a:t>
            </a:r>
            <a:r>
              <a:rPr sz="2500" spc="-10" dirty="0">
                <a:latin typeface="Calibri"/>
                <a:cs typeface="Calibri"/>
              </a:rPr>
              <a:t>Jews </a:t>
            </a:r>
            <a:r>
              <a:rPr sz="2500" spc="-15" dirty="0">
                <a:latin typeface="Calibri"/>
                <a:cs typeface="Calibri"/>
              </a:rPr>
              <a:t>were inferior to</a:t>
            </a:r>
            <a:r>
              <a:rPr sz="2500" spc="1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all.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740" y="241503"/>
            <a:ext cx="8134984" cy="6116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700" b="1" spc="-5" dirty="0">
                <a:latin typeface="Calibri"/>
                <a:cs typeface="Calibri"/>
              </a:rPr>
              <a:t>Q5. Explain </a:t>
            </a:r>
            <a:r>
              <a:rPr sz="2700" b="1" spc="-10" dirty="0">
                <a:latin typeface="Calibri"/>
                <a:cs typeface="Calibri"/>
              </a:rPr>
              <a:t>what role </a:t>
            </a:r>
            <a:r>
              <a:rPr sz="2700" b="1" dirty="0">
                <a:latin typeface="Calibri"/>
                <a:cs typeface="Calibri"/>
              </a:rPr>
              <a:t>did </a:t>
            </a:r>
            <a:r>
              <a:rPr sz="2700" b="1" spc="-5" dirty="0">
                <a:latin typeface="Calibri"/>
                <a:cs typeface="Calibri"/>
              </a:rPr>
              <a:t>women </a:t>
            </a:r>
            <a:r>
              <a:rPr sz="2700" b="1" spc="-20" dirty="0">
                <a:latin typeface="Calibri"/>
                <a:cs typeface="Calibri"/>
              </a:rPr>
              <a:t>have </a:t>
            </a:r>
            <a:r>
              <a:rPr sz="2700" b="1" dirty="0">
                <a:latin typeface="Calibri"/>
                <a:cs typeface="Calibri"/>
              </a:rPr>
              <a:t>in </a:t>
            </a:r>
            <a:r>
              <a:rPr sz="2700" b="1" spc="-5" dirty="0">
                <a:latin typeface="Calibri"/>
                <a:cs typeface="Calibri"/>
              </a:rPr>
              <a:t>Nazi</a:t>
            </a:r>
            <a:r>
              <a:rPr sz="2700" b="1" spc="4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society</a:t>
            </a:r>
            <a:r>
              <a:rPr sz="2700" spc="-5" dirty="0">
                <a:latin typeface="Calibri"/>
                <a:cs typeface="Calibri"/>
              </a:rPr>
              <a:t>?</a:t>
            </a:r>
            <a:endParaRPr sz="2700">
              <a:latin typeface="Calibri"/>
              <a:cs typeface="Calibri"/>
            </a:endParaRPr>
          </a:p>
          <a:p>
            <a:pPr marL="355600" marR="271780" indent="-342900" algn="just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A5. </a:t>
            </a:r>
            <a:r>
              <a:rPr sz="2700" spc="-5" dirty="0">
                <a:latin typeface="Calibri"/>
                <a:cs typeface="Calibri"/>
              </a:rPr>
              <a:t>women </a:t>
            </a:r>
            <a:r>
              <a:rPr sz="2700" dirty="0">
                <a:latin typeface="Calibri"/>
                <a:cs typeface="Calibri"/>
              </a:rPr>
              <a:t>in Nazi </a:t>
            </a:r>
            <a:r>
              <a:rPr sz="2700" spc="-5" dirty="0">
                <a:latin typeface="Calibri"/>
                <a:cs typeface="Calibri"/>
              </a:rPr>
              <a:t>society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5" dirty="0">
                <a:latin typeface="Calibri"/>
                <a:cs typeface="Calibri"/>
              </a:rPr>
              <a:t>not </a:t>
            </a:r>
            <a:r>
              <a:rPr sz="2700" spc="-10" dirty="0">
                <a:latin typeface="Calibri"/>
                <a:cs typeface="Calibri"/>
              </a:rPr>
              <a:t>considered </a:t>
            </a:r>
            <a:r>
              <a:rPr sz="2700" dirty="0">
                <a:latin typeface="Calibri"/>
                <a:cs typeface="Calibri"/>
              </a:rPr>
              <a:t>equal 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dirty="0">
                <a:latin typeface="Calibri"/>
                <a:cs typeface="Calibri"/>
              </a:rPr>
              <a:t>men and </a:t>
            </a:r>
            <a:r>
              <a:rPr sz="2700" spc="-20" dirty="0">
                <a:latin typeface="Calibri"/>
                <a:cs typeface="Calibri"/>
              </a:rPr>
              <a:t>were asked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5" dirty="0">
                <a:latin typeface="Calibri"/>
                <a:cs typeface="Calibri"/>
              </a:rPr>
              <a:t>do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household </a:t>
            </a:r>
            <a:r>
              <a:rPr sz="2700" spc="-10" dirty="0">
                <a:latin typeface="Calibri"/>
                <a:cs typeface="Calibri"/>
              </a:rPr>
              <a:t>work</a:t>
            </a:r>
            <a:r>
              <a:rPr sz="2700" spc="-13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and  </a:t>
            </a:r>
            <a:r>
              <a:rPr sz="2700" spc="-5" dirty="0">
                <a:latin typeface="Calibri"/>
                <a:cs typeface="Calibri"/>
              </a:rPr>
              <a:t>be </a:t>
            </a:r>
            <a:r>
              <a:rPr sz="2700" spc="-10" dirty="0">
                <a:latin typeface="Calibri"/>
                <a:cs typeface="Calibri"/>
              </a:rPr>
              <a:t>good mothers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Aryan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Children.</a:t>
            </a:r>
            <a:endParaRPr sz="2700">
              <a:latin typeface="Calibri"/>
              <a:cs typeface="Calibri"/>
            </a:endParaRPr>
          </a:p>
          <a:p>
            <a:pPr marL="355600" marR="266065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5" dirty="0">
                <a:latin typeface="Calibri"/>
                <a:cs typeface="Calibri"/>
              </a:rPr>
              <a:t>Women </a:t>
            </a:r>
            <a:r>
              <a:rPr sz="2700" spc="-20" dirty="0">
                <a:latin typeface="Calibri"/>
                <a:cs typeface="Calibri"/>
              </a:rPr>
              <a:t>have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maintain </a:t>
            </a:r>
            <a:r>
              <a:rPr sz="2700" spc="-5" dirty="0">
                <a:latin typeface="Calibri"/>
                <a:cs typeface="Calibri"/>
              </a:rPr>
              <a:t>purity of </a:t>
            </a:r>
            <a:r>
              <a:rPr sz="2700" spc="-15" dirty="0">
                <a:latin typeface="Calibri"/>
                <a:cs typeface="Calibri"/>
              </a:rPr>
              <a:t>race, </a:t>
            </a:r>
            <a:r>
              <a:rPr sz="2700" spc="-25" dirty="0">
                <a:latin typeface="Calibri"/>
                <a:cs typeface="Calibri"/>
              </a:rPr>
              <a:t>keep </a:t>
            </a:r>
            <a:r>
              <a:rPr sz="2700" spc="-15" dirty="0">
                <a:latin typeface="Calibri"/>
                <a:cs typeface="Calibri"/>
              </a:rPr>
              <a:t>distance  from </a:t>
            </a:r>
            <a:r>
              <a:rPr sz="2700" spc="-10" dirty="0">
                <a:latin typeface="Calibri"/>
                <a:cs typeface="Calibri"/>
              </a:rPr>
              <a:t>Jews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10" dirty="0">
                <a:latin typeface="Calibri"/>
                <a:cs typeface="Calibri"/>
              </a:rPr>
              <a:t>teach </a:t>
            </a:r>
            <a:r>
              <a:rPr sz="2700" dirty="0">
                <a:latin typeface="Calibri"/>
                <a:cs typeface="Calibri"/>
              </a:rPr>
              <a:t>their </a:t>
            </a:r>
            <a:r>
              <a:rPr sz="2700" spc="-10" dirty="0">
                <a:latin typeface="Calibri"/>
                <a:cs typeface="Calibri"/>
              </a:rPr>
              <a:t>children </a:t>
            </a:r>
            <a:r>
              <a:rPr sz="2700" dirty="0">
                <a:latin typeface="Calibri"/>
                <a:cs typeface="Calibri"/>
              </a:rPr>
              <a:t>about the Nazi  </a:t>
            </a:r>
            <a:r>
              <a:rPr sz="2700" spc="-5" dirty="0">
                <a:latin typeface="Calibri"/>
                <a:cs typeface="Calibri"/>
              </a:rPr>
              <a:t>values.</a:t>
            </a:r>
            <a:endParaRPr sz="2700">
              <a:latin typeface="Calibri"/>
              <a:cs typeface="Calibri"/>
            </a:endParaRPr>
          </a:p>
          <a:p>
            <a:pPr marL="355600" marR="207645" indent="-342900">
              <a:lnSpc>
                <a:spcPct val="8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Hitler </a:t>
            </a:r>
            <a:r>
              <a:rPr sz="2700" spc="-15" dirty="0">
                <a:latin typeface="Calibri"/>
                <a:cs typeface="Calibri"/>
              </a:rPr>
              <a:t>followed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principle of majoritism </a:t>
            </a:r>
            <a:r>
              <a:rPr sz="2700" dirty="0">
                <a:latin typeface="Calibri"/>
                <a:cs typeface="Calibri"/>
              </a:rPr>
              <a:t>in which  </a:t>
            </a:r>
            <a:r>
              <a:rPr sz="2700" spc="-5" dirty="0">
                <a:latin typeface="Calibri"/>
                <a:cs typeface="Calibri"/>
              </a:rPr>
              <a:t>women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15" dirty="0">
                <a:latin typeface="Calibri"/>
                <a:cs typeface="Calibri"/>
              </a:rPr>
              <a:t>encouraged to produce </a:t>
            </a:r>
            <a:r>
              <a:rPr sz="2700" spc="-10" dirty="0">
                <a:latin typeface="Calibri"/>
                <a:cs typeface="Calibri"/>
              </a:rPr>
              <a:t>more </a:t>
            </a:r>
            <a:r>
              <a:rPr sz="2700" spc="-5" dirty="0">
                <a:latin typeface="Calibri"/>
                <a:cs typeface="Calibri"/>
              </a:rPr>
              <a:t>children.  Honor </a:t>
            </a:r>
            <a:r>
              <a:rPr sz="2700" spc="-15" dirty="0">
                <a:latin typeface="Calibri"/>
                <a:cs typeface="Calibri"/>
              </a:rPr>
              <a:t>crosses </a:t>
            </a:r>
            <a:r>
              <a:rPr sz="2700" spc="-20" dirty="0">
                <a:latin typeface="Calibri"/>
                <a:cs typeface="Calibri"/>
              </a:rPr>
              <a:t>were awarded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women.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25" dirty="0">
                <a:latin typeface="Calibri"/>
                <a:cs typeface="Calibri"/>
              </a:rPr>
              <a:t>bronze  </a:t>
            </a:r>
            <a:r>
              <a:rPr sz="2700" dirty="0">
                <a:latin typeface="Calibri"/>
                <a:cs typeface="Calibri"/>
              </a:rPr>
              <a:t>medal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4 </a:t>
            </a:r>
            <a:r>
              <a:rPr sz="2700" spc="-5" dirty="0">
                <a:latin typeface="Calibri"/>
                <a:cs typeface="Calibri"/>
              </a:rPr>
              <a:t>children, silver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spc="-5" dirty="0">
                <a:latin typeface="Calibri"/>
                <a:cs typeface="Calibri"/>
              </a:rPr>
              <a:t>six </a:t>
            </a:r>
            <a:r>
              <a:rPr sz="2700" spc="-10" dirty="0">
                <a:latin typeface="Calibri"/>
                <a:cs typeface="Calibri"/>
              </a:rPr>
              <a:t>children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10" dirty="0">
                <a:latin typeface="Calibri"/>
                <a:cs typeface="Calibri"/>
              </a:rPr>
              <a:t>gold </a:t>
            </a:r>
            <a:r>
              <a:rPr sz="2700" spc="-25" dirty="0">
                <a:latin typeface="Calibri"/>
                <a:cs typeface="Calibri"/>
              </a:rPr>
              <a:t>for  </a:t>
            </a:r>
            <a:r>
              <a:rPr sz="2700" spc="-5" dirty="0">
                <a:latin typeface="Calibri"/>
                <a:cs typeface="Calibri"/>
              </a:rPr>
              <a:t>eight or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more.</a:t>
            </a:r>
            <a:endParaRPr sz="2700">
              <a:latin typeface="Calibri"/>
              <a:cs typeface="Calibri"/>
            </a:endParaRPr>
          </a:p>
          <a:p>
            <a:pPr marL="355600" marR="839469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5" dirty="0">
                <a:latin typeface="Calibri"/>
                <a:cs typeface="Calibri"/>
              </a:rPr>
              <a:t>Women </a:t>
            </a:r>
            <a:r>
              <a:rPr sz="2700" dirty="0">
                <a:latin typeface="Calibri"/>
                <a:cs typeface="Calibri"/>
              </a:rPr>
              <a:t>who </a:t>
            </a:r>
            <a:r>
              <a:rPr sz="2700" spc="-35" dirty="0">
                <a:latin typeface="Calibri"/>
                <a:cs typeface="Calibri"/>
              </a:rPr>
              <a:t>gave </a:t>
            </a:r>
            <a:r>
              <a:rPr sz="2700" spc="-5" dirty="0">
                <a:latin typeface="Calibri"/>
                <a:cs typeface="Calibri"/>
              </a:rPr>
              <a:t>birth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desirable children </a:t>
            </a:r>
            <a:r>
              <a:rPr sz="2700" spc="-20" dirty="0">
                <a:latin typeface="Calibri"/>
                <a:cs typeface="Calibri"/>
              </a:rPr>
              <a:t>were  awarded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5" dirty="0">
                <a:latin typeface="Calibri"/>
                <a:cs typeface="Calibri"/>
              </a:rPr>
              <a:t>other </a:t>
            </a:r>
            <a:r>
              <a:rPr sz="2700" spc="-20" dirty="0">
                <a:latin typeface="Calibri"/>
                <a:cs typeface="Calibri"/>
              </a:rPr>
              <a:t>were</a:t>
            </a:r>
            <a:r>
              <a:rPr sz="2700" spc="-8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punished.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2915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All </a:t>
            </a:r>
            <a:r>
              <a:rPr sz="2700" spc="-5" dirty="0">
                <a:latin typeface="Calibri"/>
                <a:cs typeface="Calibri"/>
              </a:rPr>
              <a:t>women </a:t>
            </a:r>
            <a:r>
              <a:rPr sz="2700" spc="-20" dirty="0">
                <a:latin typeface="Calibri"/>
                <a:cs typeface="Calibri"/>
              </a:rPr>
              <a:t>have </a:t>
            </a:r>
            <a:r>
              <a:rPr sz="2700" spc="-15" dirty="0">
                <a:latin typeface="Calibri"/>
                <a:cs typeface="Calibri"/>
              </a:rPr>
              <a:t>to follow </a:t>
            </a:r>
            <a:r>
              <a:rPr sz="2700" dirty="0">
                <a:latin typeface="Calibri"/>
                <a:cs typeface="Calibri"/>
              </a:rPr>
              <a:t>this </a:t>
            </a:r>
            <a:r>
              <a:rPr sz="2700" spc="-10" dirty="0">
                <a:latin typeface="Calibri"/>
                <a:cs typeface="Calibri"/>
              </a:rPr>
              <a:t>code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conduct </a:t>
            </a:r>
            <a:r>
              <a:rPr sz="2700" dirty="0">
                <a:latin typeface="Calibri"/>
                <a:cs typeface="Calibri"/>
              </a:rPr>
              <a:t>and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if</a:t>
            </a:r>
            <a:endParaRPr sz="2700">
              <a:latin typeface="Calibri"/>
              <a:cs typeface="Calibri"/>
            </a:endParaRPr>
          </a:p>
          <a:p>
            <a:pPr marL="355600" marR="96520">
              <a:lnSpc>
                <a:spcPts val="2590"/>
              </a:lnSpc>
              <a:spcBef>
                <a:spcPts val="300"/>
              </a:spcBef>
            </a:pPr>
            <a:r>
              <a:rPr sz="2700" spc="-5" dirty="0">
                <a:latin typeface="Calibri"/>
                <a:cs typeface="Calibri"/>
              </a:rPr>
              <a:t>they didn’t </a:t>
            </a:r>
            <a:r>
              <a:rPr sz="2700" spc="-15" dirty="0">
                <a:latin typeface="Calibri"/>
                <a:cs typeface="Calibri"/>
              </a:rPr>
              <a:t>follow </a:t>
            </a:r>
            <a:r>
              <a:rPr sz="2700" dirty="0">
                <a:latin typeface="Calibri"/>
                <a:cs typeface="Calibri"/>
              </a:rPr>
              <a:t>, </a:t>
            </a:r>
            <a:r>
              <a:rPr sz="2700" spc="-5" dirty="0">
                <a:latin typeface="Calibri"/>
                <a:cs typeface="Calibri"/>
              </a:rPr>
              <a:t>their heads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15" dirty="0">
                <a:latin typeface="Calibri"/>
                <a:cs typeface="Calibri"/>
              </a:rPr>
              <a:t>shaven </a:t>
            </a:r>
            <a:r>
              <a:rPr sz="2700" dirty="0">
                <a:latin typeface="Calibri"/>
                <a:cs typeface="Calibri"/>
              </a:rPr>
              <a:t>, </a:t>
            </a:r>
            <a:r>
              <a:rPr sz="2700" spc="-15" dirty="0">
                <a:latin typeface="Calibri"/>
                <a:cs typeface="Calibri"/>
              </a:rPr>
              <a:t>face </a:t>
            </a:r>
            <a:r>
              <a:rPr sz="2700" spc="-20" dirty="0">
                <a:latin typeface="Calibri"/>
                <a:cs typeface="Calibri"/>
              </a:rPr>
              <a:t>were  </a:t>
            </a:r>
            <a:r>
              <a:rPr sz="2700" dirty="0">
                <a:latin typeface="Calibri"/>
                <a:cs typeface="Calibri"/>
              </a:rPr>
              <a:t>made </a:t>
            </a:r>
            <a:r>
              <a:rPr sz="2700" spc="-5" dirty="0">
                <a:latin typeface="Calibri"/>
                <a:cs typeface="Calibri"/>
              </a:rPr>
              <a:t>black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5" dirty="0">
                <a:latin typeface="Calibri"/>
                <a:cs typeface="Calibri"/>
              </a:rPr>
              <a:t>moved on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streets.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97028"/>
            <a:ext cx="8674100" cy="60458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113664" indent="-342900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10" dirty="0">
                <a:latin typeface="Calibri"/>
                <a:cs typeface="Calibri"/>
              </a:rPr>
              <a:t>Q6. </a:t>
            </a:r>
            <a:r>
              <a:rPr sz="2500" b="1" spc="-5" dirty="0">
                <a:latin typeface="Calibri"/>
                <a:cs typeface="Calibri"/>
              </a:rPr>
              <a:t>in </a:t>
            </a:r>
            <a:r>
              <a:rPr sz="2500" b="1" spc="-10" dirty="0">
                <a:latin typeface="Calibri"/>
                <a:cs typeface="Calibri"/>
              </a:rPr>
              <a:t>what </a:t>
            </a:r>
            <a:r>
              <a:rPr sz="2500" b="1" spc="-25" dirty="0">
                <a:latin typeface="Calibri"/>
                <a:cs typeface="Calibri"/>
              </a:rPr>
              <a:t>ways </a:t>
            </a:r>
            <a:r>
              <a:rPr sz="2500" b="1" spc="-5" dirty="0">
                <a:latin typeface="Calibri"/>
                <a:cs typeface="Calibri"/>
              </a:rPr>
              <a:t>did Nazis </a:t>
            </a:r>
            <a:r>
              <a:rPr sz="2500" b="1" spc="-25" dirty="0">
                <a:latin typeface="Calibri"/>
                <a:cs typeface="Calibri"/>
              </a:rPr>
              <a:t>state </a:t>
            </a:r>
            <a:r>
              <a:rPr sz="2500" b="1" spc="-5" dirty="0">
                <a:latin typeface="Calibri"/>
                <a:cs typeface="Calibri"/>
              </a:rPr>
              <a:t>seek </a:t>
            </a:r>
            <a:r>
              <a:rPr sz="2500" b="1" spc="-15" dirty="0">
                <a:latin typeface="Calibri"/>
                <a:cs typeface="Calibri"/>
              </a:rPr>
              <a:t>to </a:t>
            </a:r>
            <a:r>
              <a:rPr sz="2500" b="1" spc="-10" dirty="0">
                <a:latin typeface="Calibri"/>
                <a:cs typeface="Calibri"/>
              </a:rPr>
              <a:t>establish </a:t>
            </a:r>
            <a:r>
              <a:rPr sz="2500" b="1" spc="-15" dirty="0">
                <a:latin typeface="Calibri"/>
                <a:cs typeface="Calibri"/>
              </a:rPr>
              <a:t>total control  over </a:t>
            </a:r>
            <a:r>
              <a:rPr sz="2500" b="1" spc="-5" dirty="0">
                <a:latin typeface="Calibri"/>
                <a:cs typeface="Calibri"/>
              </a:rPr>
              <a:t>its</a:t>
            </a:r>
            <a:r>
              <a:rPr sz="2500" b="1" spc="3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people?</a:t>
            </a:r>
            <a:endParaRPr sz="2500">
              <a:latin typeface="Calibri"/>
              <a:cs typeface="Calibri"/>
            </a:endParaRPr>
          </a:p>
          <a:p>
            <a:pPr marL="355600" marR="163830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A6. </a:t>
            </a:r>
            <a:r>
              <a:rPr sz="2500" spc="-5" dirty="0">
                <a:latin typeface="Calibri"/>
                <a:cs typeface="Calibri"/>
              </a:rPr>
              <a:t>Nazis </a:t>
            </a:r>
            <a:r>
              <a:rPr sz="2500" spc="-10" dirty="0">
                <a:latin typeface="Calibri"/>
                <a:cs typeface="Calibri"/>
              </a:rPr>
              <a:t>used various </a:t>
            </a:r>
            <a:r>
              <a:rPr sz="2500" spc="-5" dirty="0">
                <a:latin typeface="Calibri"/>
                <a:cs typeface="Calibri"/>
              </a:rPr>
              <a:t>techniques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spc="-15" dirty="0">
                <a:latin typeface="Calibri"/>
                <a:cs typeface="Calibri"/>
              </a:rPr>
              <a:t>exercising control over </a:t>
            </a:r>
            <a:r>
              <a:rPr sz="2500" spc="-5" dirty="0">
                <a:latin typeface="Calibri"/>
                <a:cs typeface="Calibri"/>
              </a:rPr>
              <a:t>its  people: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1. All parties </a:t>
            </a:r>
            <a:r>
              <a:rPr sz="2500" spc="-15" dirty="0">
                <a:latin typeface="Calibri"/>
                <a:cs typeface="Calibri"/>
              </a:rPr>
              <a:t>were </a:t>
            </a:r>
            <a:r>
              <a:rPr sz="2500" spc="-10" dirty="0">
                <a:latin typeface="Calibri"/>
                <a:cs typeface="Calibri"/>
              </a:rPr>
              <a:t>banned </a:t>
            </a:r>
            <a:r>
              <a:rPr sz="2500" spc="-5" dirty="0">
                <a:latin typeface="Calibri"/>
                <a:cs typeface="Calibri"/>
              </a:rPr>
              <a:t>and a </a:t>
            </a:r>
            <a:r>
              <a:rPr sz="2500" spc="-10" dirty="0">
                <a:latin typeface="Calibri"/>
                <a:cs typeface="Calibri"/>
              </a:rPr>
              <a:t>new </a:t>
            </a:r>
            <a:r>
              <a:rPr sz="2500" spc="-5" dirty="0">
                <a:latin typeface="Calibri"/>
                <a:cs typeface="Calibri"/>
              </a:rPr>
              <a:t>party called Nazi party </a:t>
            </a:r>
            <a:r>
              <a:rPr sz="2500" spc="-10" dirty="0">
                <a:latin typeface="Calibri"/>
                <a:cs typeface="Calibri"/>
              </a:rPr>
              <a:t>was  </a:t>
            </a:r>
            <a:r>
              <a:rPr sz="2500" spc="-15" dirty="0">
                <a:latin typeface="Calibri"/>
                <a:cs typeface="Calibri"/>
              </a:rPr>
              <a:t>formed </a:t>
            </a:r>
            <a:r>
              <a:rPr sz="2500" spc="-5" dirty="0">
                <a:latin typeface="Calibri"/>
                <a:cs typeface="Calibri"/>
              </a:rPr>
              <a:t>which </a:t>
            </a:r>
            <a:r>
              <a:rPr sz="2500" spc="-10" dirty="0">
                <a:latin typeface="Calibri"/>
                <a:cs typeface="Calibri"/>
              </a:rPr>
              <a:t>promised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employment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5" dirty="0">
                <a:latin typeface="Calibri"/>
                <a:cs typeface="Calibri"/>
              </a:rPr>
              <a:t>all</a:t>
            </a:r>
            <a:r>
              <a:rPr sz="2500" spc="6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people.</a:t>
            </a:r>
            <a:endParaRPr sz="2500">
              <a:latin typeface="Calibri"/>
              <a:cs typeface="Calibri"/>
            </a:endParaRPr>
          </a:p>
          <a:p>
            <a:pPr marL="355600" marR="290195" indent="-342900">
              <a:lnSpc>
                <a:spcPts val="240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2.Nazis </a:t>
            </a:r>
            <a:r>
              <a:rPr sz="2500" spc="-10" dirty="0">
                <a:latin typeface="Calibri"/>
                <a:cs typeface="Calibri"/>
              </a:rPr>
              <a:t>used war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occupying </a:t>
            </a:r>
            <a:r>
              <a:rPr sz="2500" spc="-5" dirty="0">
                <a:latin typeface="Calibri"/>
                <a:cs typeface="Calibri"/>
              </a:rPr>
              <a:t>the other territories as </a:t>
            </a:r>
            <a:r>
              <a:rPr sz="2500" spc="-25" dirty="0">
                <a:latin typeface="Calibri"/>
                <a:cs typeface="Calibri"/>
              </a:rPr>
              <a:t>way </a:t>
            </a:r>
            <a:r>
              <a:rPr sz="2500" spc="-15" dirty="0">
                <a:latin typeface="Calibri"/>
                <a:cs typeface="Calibri"/>
              </a:rPr>
              <a:t>to  remove </a:t>
            </a:r>
            <a:r>
              <a:rPr sz="2500" spc="-10" dirty="0">
                <a:latin typeface="Calibri"/>
                <a:cs typeface="Calibri"/>
              </a:rPr>
              <a:t>economic </a:t>
            </a:r>
            <a:r>
              <a:rPr sz="2500" spc="-5" dirty="0">
                <a:latin typeface="Calibri"/>
                <a:cs typeface="Calibri"/>
              </a:rPr>
              <a:t>crisis in the </a:t>
            </a:r>
            <a:r>
              <a:rPr sz="2500" spc="-10" dirty="0">
                <a:latin typeface="Calibri"/>
                <a:cs typeface="Calibri"/>
              </a:rPr>
              <a:t>country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5" dirty="0">
                <a:latin typeface="Calibri"/>
                <a:cs typeface="Calibri"/>
              </a:rPr>
              <a:t>expand </a:t>
            </a:r>
            <a:r>
              <a:rPr sz="2500" spc="-5" dirty="0">
                <a:latin typeface="Calibri"/>
                <a:cs typeface="Calibri"/>
              </a:rPr>
              <a:t>their </a:t>
            </a:r>
            <a:r>
              <a:rPr sz="2500" spc="-10" dirty="0">
                <a:latin typeface="Calibri"/>
                <a:cs typeface="Calibri"/>
              </a:rPr>
              <a:t>area  under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power.</a:t>
            </a:r>
            <a:endParaRPr sz="2500">
              <a:latin typeface="Calibri"/>
              <a:cs typeface="Calibri"/>
            </a:endParaRPr>
          </a:p>
          <a:p>
            <a:pPr marL="355600" marR="414655" indent="-342900" algn="just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3. Hitler </a:t>
            </a:r>
            <a:r>
              <a:rPr sz="2500" spc="-10" dirty="0">
                <a:latin typeface="Calibri"/>
                <a:cs typeface="Calibri"/>
              </a:rPr>
              <a:t>introduced various </a:t>
            </a:r>
            <a:r>
              <a:rPr sz="2500" spc="-5" dirty="0">
                <a:latin typeface="Calibri"/>
                <a:cs typeface="Calibri"/>
              </a:rPr>
              <a:t>security </a:t>
            </a:r>
            <a:r>
              <a:rPr sz="2500" spc="-20" dirty="0">
                <a:latin typeface="Calibri"/>
                <a:cs typeface="Calibri"/>
              </a:rPr>
              <a:t>forces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20" dirty="0">
                <a:latin typeface="Calibri"/>
                <a:cs typeface="Calibri"/>
              </a:rPr>
              <a:t>exercise control  </a:t>
            </a:r>
            <a:r>
              <a:rPr sz="2500" spc="-10" dirty="0">
                <a:latin typeface="Calibri"/>
                <a:cs typeface="Calibri"/>
              </a:rPr>
              <a:t>over </a:t>
            </a:r>
            <a:r>
              <a:rPr sz="2500" spc="-5" dirty="0">
                <a:latin typeface="Calibri"/>
                <a:cs typeface="Calibri"/>
              </a:rPr>
              <a:t>people. It include </a:t>
            </a:r>
            <a:r>
              <a:rPr sz="2500" spc="-15" dirty="0">
                <a:latin typeface="Calibri"/>
                <a:cs typeface="Calibri"/>
              </a:rPr>
              <a:t>SA </a:t>
            </a:r>
            <a:r>
              <a:rPr sz="2500" spc="-5" dirty="0">
                <a:latin typeface="Calibri"/>
                <a:cs typeface="Calibri"/>
              </a:rPr>
              <a:t>or </a:t>
            </a:r>
            <a:r>
              <a:rPr sz="2500" spc="-10" dirty="0">
                <a:latin typeface="Calibri"/>
                <a:cs typeface="Calibri"/>
              </a:rPr>
              <a:t>Storm </a:t>
            </a:r>
            <a:r>
              <a:rPr sz="2500" spc="-35" dirty="0">
                <a:latin typeface="Calibri"/>
                <a:cs typeface="Calibri"/>
              </a:rPr>
              <a:t>Troopers, </a:t>
            </a:r>
            <a:r>
              <a:rPr sz="2500" spc="-15" dirty="0">
                <a:latin typeface="Calibri"/>
                <a:cs typeface="Calibri"/>
              </a:rPr>
              <a:t>Gestapo </a:t>
            </a:r>
            <a:r>
              <a:rPr sz="2500" spc="-10" dirty="0">
                <a:latin typeface="Calibri"/>
                <a:cs typeface="Calibri"/>
              </a:rPr>
              <a:t>(Secret  </a:t>
            </a:r>
            <a:r>
              <a:rPr sz="2500" spc="-20" dirty="0">
                <a:latin typeface="Calibri"/>
                <a:cs typeface="Calibri"/>
              </a:rPr>
              <a:t>State </a:t>
            </a:r>
            <a:r>
              <a:rPr sz="2500" spc="-10" dirty="0">
                <a:latin typeface="Calibri"/>
                <a:cs typeface="Calibri"/>
              </a:rPr>
              <a:t>Police), SS(Protection Squads), </a:t>
            </a:r>
            <a:r>
              <a:rPr sz="2500" spc="-5" dirty="0">
                <a:latin typeface="Calibri"/>
                <a:cs typeface="Calibri"/>
              </a:rPr>
              <a:t>Security </a:t>
            </a:r>
            <a:r>
              <a:rPr sz="2500" spc="-15" dirty="0">
                <a:latin typeface="Calibri"/>
                <a:cs typeface="Calibri"/>
              </a:rPr>
              <a:t>System(SA) </a:t>
            </a:r>
            <a:r>
              <a:rPr sz="2500" spc="-5" dirty="0">
                <a:latin typeface="Calibri"/>
                <a:cs typeface="Calibri"/>
              </a:rPr>
              <a:t>and  </a:t>
            </a:r>
            <a:r>
              <a:rPr sz="2500" spc="-10" dirty="0">
                <a:latin typeface="Calibri"/>
                <a:cs typeface="Calibri"/>
              </a:rPr>
              <a:t>regular </a:t>
            </a:r>
            <a:r>
              <a:rPr sz="2500" spc="-5" dirty="0">
                <a:latin typeface="Calibri"/>
                <a:cs typeface="Calibri"/>
              </a:rPr>
              <a:t>police in </a:t>
            </a:r>
            <a:r>
              <a:rPr sz="2500" spc="-10" dirty="0">
                <a:latin typeface="Calibri"/>
                <a:cs typeface="Calibri"/>
              </a:rPr>
              <a:t>green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uniform.</a:t>
            </a:r>
            <a:endParaRPr sz="2500">
              <a:latin typeface="Calibri"/>
              <a:cs typeface="Calibri"/>
            </a:endParaRPr>
          </a:p>
          <a:p>
            <a:pPr marL="355600" marR="36830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4. they </a:t>
            </a:r>
            <a:r>
              <a:rPr sz="2500" spc="-15" dirty="0">
                <a:latin typeface="Calibri"/>
                <a:cs typeface="Calibri"/>
              </a:rPr>
              <a:t>created false </a:t>
            </a:r>
            <a:r>
              <a:rPr sz="2500" spc="-10" dirty="0">
                <a:latin typeface="Calibri"/>
                <a:cs typeface="Calibri"/>
              </a:rPr>
              <a:t>image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5" dirty="0">
                <a:latin typeface="Calibri"/>
                <a:cs typeface="Calibri"/>
              </a:rPr>
              <a:t>Jews </a:t>
            </a:r>
            <a:r>
              <a:rPr sz="2500" spc="-5" dirty="0">
                <a:latin typeface="Calibri"/>
                <a:cs typeface="Calibri"/>
              </a:rPr>
              <a:t>in the mind of </a:t>
            </a:r>
            <a:r>
              <a:rPr sz="2500" spc="-15" dirty="0">
                <a:latin typeface="Calibri"/>
                <a:cs typeface="Calibri"/>
              </a:rPr>
              <a:t>common  </a:t>
            </a:r>
            <a:r>
              <a:rPr sz="2500" spc="-10" dirty="0">
                <a:latin typeface="Calibri"/>
                <a:cs typeface="Calibri"/>
              </a:rPr>
              <a:t>people </a:t>
            </a:r>
            <a:r>
              <a:rPr sz="2500" spc="-5" dirty="0">
                <a:latin typeface="Calibri"/>
                <a:cs typeface="Calibri"/>
              </a:rPr>
              <a:t>as </a:t>
            </a:r>
            <a:r>
              <a:rPr sz="2500" spc="-10" dirty="0">
                <a:latin typeface="Calibri"/>
                <a:cs typeface="Calibri"/>
              </a:rPr>
              <a:t>Jews </a:t>
            </a:r>
            <a:r>
              <a:rPr sz="2500" spc="-15" dirty="0">
                <a:latin typeface="Calibri"/>
                <a:cs typeface="Calibri"/>
              </a:rPr>
              <a:t>were </a:t>
            </a:r>
            <a:r>
              <a:rPr sz="2500" spc="-5" dirty="0">
                <a:latin typeface="Calibri"/>
                <a:cs typeface="Calibri"/>
              </a:rPr>
              <a:t>responsible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spc="-5" dirty="0">
                <a:latin typeface="Calibri"/>
                <a:cs typeface="Calibri"/>
              </a:rPr>
              <a:t>all the miseries in</a:t>
            </a:r>
            <a:r>
              <a:rPr sz="2500" spc="145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Germany.</a:t>
            </a:r>
            <a:endParaRPr sz="2500">
              <a:latin typeface="Calibri"/>
              <a:cs typeface="Calibri"/>
            </a:endParaRPr>
          </a:p>
          <a:p>
            <a:pPr marL="355600" marR="307975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5. Nazis </a:t>
            </a:r>
            <a:r>
              <a:rPr sz="2500" spc="-10" dirty="0">
                <a:latin typeface="Calibri"/>
                <a:cs typeface="Calibri"/>
              </a:rPr>
              <a:t>used </a:t>
            </a:r>
            <a:r>
              <a:rPr sz="2500" spc="-5" dirty="0">
                <a:latin typeface="Calibri"/>
                <a:cs typeface="Calibri"/>
              </a:rPr>
              <a:t>the policies of </a:t>
            </a:r>
            <a:r>
              <a:rPr sz="2500" spc="-10" dirty="0">
                <a:latin typeface="Calibri"/>
                <a:cs typeface="Calibri"/>
              </a:rPr>
              <a:t>racialism </a:t>
            </a:r>
            <a:r>
              <a:rPr sz="2500" spc="-5" dirty="0">
                <a:latin typeface="Calibri"/>
                <a:cs typeface="Calibri"/>
              </a:rPr>
              <a:t>in which </a:t>
            </a:r>
            <a:r>
              <a:rPr sz="2500" spc="-10" dirty="0">
                <a:latin typeface="Calibri"/>
                <a:cs typeface="Calibri"/>
              </a:rPr>
              <a:t>people </a:t>
            </a:r>
            <a:r>
              <a:rPr sz="2500" spc="-15" dirty="0">
                <a:latin typeface="Calibri"/>
                <a:cs typeface="Calibri"/>
              </a:rPr>
              <a:t>were  </a:t>
            </a:r>
            <a:r>
              <a:rPr sz="2500" spc="-10" dirty="0">
                <a:latin typeface="Calibri"/>
                <a:cs typeface="Calibri"/>
              </a:rPr>
              <a:t>divided </a:t>
            </a:r>
            <a:r>
              <a:rPr sz="2500" spc="-5" dirty="0">
                <a:latin typeface="Calibri"/>
                <a:cs typeface="Calibri"/>
              </a:rPr>
              <a:t>on the </a:t>
            </a:r>
            <a:r>
              <a:rPr sz="2500" spc="-10" dirty="0">
                <a:latin typeface="Calibri"/>
                <a:cs typeface="Calibri"/>
              </a:rPr>
              <a:t>basis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5" dirty="0">
                <a:latin typeface="Calibri"/>
                <a:cs typeface="Calibri"/>
              </a:rPr>
              <a:t>races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common people </a:t>
            </a:r>
            <a:r>
              <a:rPr sz="2500" spc="-15" dirty="0">
                <a:latin typeface="Calibri"/>
                <a:cs typeface="Calibri"/>
              </a:rPr>
              <a:t>were taught  </a:t>
            </a:r>
            <a:r>
              <a:rPr sz="2500" spc="-5" dirty="0">
                <a:latin typeface="Calibri"/>
                <a:cs typeface="Calibri"/>
              </a:rPr>
              <a:t>the principle of inequality </a:t>
            </a:r>
            <a:r>
              <a:rPr sz="2500" spc="-10" dirty="0">
                <a:latin typeface="Calibri"/>
                <a:cs typeface="Calibri"/>
              </a:rPr>
              <a:t>that </a:t>
            </a:r>
            <a:r>
              <a:rPr sz="2500" spc="-5" dirty="0">
                <a:latin typeface="Calibri"/>
                <a:cs typeface="Calibri"/>
              </a:rPr>
              <a:t>men </a:t>
            </a:r>
            <a:r>
              <a:rPr sz="2500" spc="-15" dirty="0">
                <a:latin typeface="Calibri"/>
                <a:cs typeface="Calibri"/>
              </a:rPr>
              <a:t>are </a:t>
            </a:r>
            <a:r>
              <a:rPr sz="2500" spc="-10" dirty="0">
                <a:latin typeface="Calibri"/>
                <a:cs typeface="Calibri"/>
              </a:rPr>
              <a:t>not </a:t>
            </a:r>
            <a:r>
              <a:rPr sz="2500" spc="-5" dirty="0">
                <a:latin typeface="Calibri"/>
                <a:cs typeface="Calibri"/>
              </a:rPr>
              <a:t>equal t</a:t>
            </a:r>
            <a:r>
              <a:rPr sz="2500" spc="114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women.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482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0"/>
            <a:ext cx="4572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4377" y="69291"/>
            <a:ext cx="67868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1.2BIRTH </a:t>
            </a:r>
            <a:r>
              <a:rPr spc="-5" dirty="0"/>
              <a:t>OF </a:t>
            </a:r>
            <a:r>
              <a:rPr spc="-10" dirty="0"/>
              <a:t>WEIMAR</a:t>
            </a:r>
            <a:r>
              <a:rPr spc="-25" dirty="0"/>
              <a:t> </a:t>
            </a:r>
            <a:r>
              <a:rPr spc="-5" dirty="0"/>
              <a:t>REPUBLIC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706881"/>
            <a:ext cx="3560445" cy="61220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334010" indent="-342900">
              <a:lnSpc>
                <a:spcPts val="24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20" dirty="0">
                <a:latin typeface="Calibri"/>
                <a:cs typeface="Calibri"/>
              </a:rPr>
              <a:t>Weimar </a:t>
            </a:r>
            <a:r>
              <a:rPr sz="2500" spc="-10" dirty="0">
                <a:latin typeface="Calibri"/>
                <a:cs typeface="Calibri"/>
              </a:rPr>
              <a:t>was </a:t>
            </a:r>
            <a:r>
              <a:rPr sz="2500" spc="-5" dirty="0">
                <a:latin typeface="Calibri"/>
                <a:cs typeface="Calibri"/>
              </a:rPr>
              <a:t>a </a:t>
            </a:r>
            <a:r>
              <a:rPr sz="2500" spc="-10" dirty="0">
                <a:latin typeface="Calibri"/>
                <a:cs typeface="Calibri"/>
              </a:rPr>
              <a:t>cultural  </a:t>
            </a:r>
            <a:r>
              <a:rPr sz="2500" spc="-15" dirty="0">
                <a:latin typeface="Calibri"/>
                <a:cs typeface="Calibri"/>
              </a:rPr>
              <a:t>centre </a:t>
            </a:r>
            <a:r>
              <a:rPr sz="2500" spc="-5" dirty="0">
                <a:latin typeface="Calibri"/>
                <a:cs typeface="Calibri"/>
              </a:rPr>
              <a:t>in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Germany.</a:t>
            </a:r>
            <a:endParaRPr sz="2500">
              <a:latin typeface="Calibri"/>
              <a:cs typeface="Calibri"/>
            </a:endParaRPr>
          </a:p>
          <a:p>
            <a:pPr marL="355600" marR="233045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Germany </a:t>
            </a:r>
            <a:r>
              <a:rPr sz="2500" spc="-20" dirty="0">
                <a:latin typeface="Calibri"/>
                <a:cs typeface="Calibri"/>
              </a:rPr>
              <a:t>fought </a:t>
            </a:r>
            <a:r>
              <a:rPr sz="2500" spc="-15" dirty="0">
                <a:latin typeface="Calibri"/>
                <a:cs typeface="Calibri"/>
              </a:rPr>
              <a:t>First  </a:t>
            </a:r>
            <a:r>
              <a:rPr sz="2500" spc="-25" dirty="0">
                <a:latin typeface="Calibri"/>
                <a:cs typeface="Calibri"/>
              </a:rPr>
              <a:t>World </a:t>
            </a:r>
            <a:r>
              <a:rPr sz="2500" spc="-15" dirty="0">
                <a:latin typeface="Calibri"/>
                <a:cs typeface="Calibri"/>
              </a:rPr>
              <a:t>War(1914-1918)  against </a:t>
            </a:r>
            <a:r>
              <a:rPr sz="2500" spc="-5" dirty="0">
                <a:latin typeface="Calibri"/>
                <a:cs typeface="Calibri"/>
              </a:rPr>
              <a:t>Allies(England,  </a:t>
            </a:r>
            <a:r>
              <a:rPr sz="2500" spc="-10" dirty="0">
                <a:latin typeface="Calibri"/>
                <a:cs typeface="Calibri"/>
              </a:rPr>
              <a:t>France </a:t>
            </a:r>
            <a:r>
              <a:rPr sz="2500" spc="-5" dirty="0">
                <a:latin typeface="Calibri"/>
                <a:cs typeface="Calibri"/>
              </a:rPr>
              <a:t>and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Russia).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Germany was </a:t>
            </a:r>
            <a:r>
              <a:rPr sz="2500" spc="-5" dirty="0">
                <a:latin typeface="Calibri"/>
                <a:cs typeface="Calibri"/>
              </a:rPr>
              <a:t>able </a:t>
            </a:r>
            <a:r>
              <a:rPr sz="2500" spc="-15" dirty="0">
                <a:latin typeface="Calibri"/>
                <a:cs typeface="Calibri"/>
              </a:rPr>
              <a:t>to  </a:t>
            </a:r>
            <a:r>
              <a:rPr sz="2500" spc="-10" dirty="0">
                <a:latin typeface="Calibri"/>
                <a:cs typeface="Calibri"/>
              </a:rPr>
              <a:t>occupy France </a:t>
            </a:r>
            <a:r>
              <a:rPr sz="2500" spc="-5" dirty="0">
                <a:latin typeface="Calibri"/>
                <a:cs typeface="Calibri"/>
              </a:rPr>
              <a:t>and  Belgium but Allies </a:t>
            </a:r>
            <a:r>
              <a:rPr sz="2500" spc="-15" dirty="0">
                <a:latin typeface="Calibri"/>
                <a:cs typeface="Calibri"/>
              </a:rPr>
              <a:t>were  </a:t>
            </a:r>
            <a:r>
              <a:rPr sz="2500" spc="-5" dirty="0">
                <a:latin typeface="Calibri"/>
                <a:cs typeface="Calibri"/>
              </a:rPr>
              <a:t>joined </a:t>
            </a:r>
            <a:r>
              <a:rPr sz="2500" spc="-10" dirty="0">
                <a:latin typeface="Calibri"/>
                <a:cs typeface="Calibri"/>
              </a:rPr>
              <a:t>by </a:t>
            </a:r>
            <a:r>
              <a:rPr sz="2500" spc="-5" dirty="0">
                <a:latin typeface="Calibri"/>
                <a:cs typeface="Calibri"/>
              </a:rPr>
              <a:t>US in </a:t>
            </a:r>
            <a:r>
              <a:rPr sz="2500" spc="-10" dirty="0">
                <a:latin typeface="Calibri"/>
                <a:cs typeface="Calibri"/>
              </a:rPr>
              <a:t>1917 </a:t>
            </a:r>
            <a:r>
              <a:rPr sz="2500" spc="-5" dirty="0">
                <a:latin typeface="Calibri"/>
                <a:cs typeface="Calibri"/>
              </a:rPr>
              <a:t>and  thus Allies </a:t>
            </a:r>
            <a:r>
              <a:rPr sz="2500" spc="-15" dirty="0">
                <a:latin typeface="Calibri"/>
                <a:cs typeface="Calibri"/>
              </a:rPr>
              <a:t>won </a:t>
            </a:r>
            <a:r>
              <a:rPr sz="2500" spc="-5" dirty="0">
                <a:latin typeface="Calibri"/>
                <a:cs typeface="Calibri"/>
              </a:rPr>
              <a:t>and  Germans </a:t>
            </a:r>
            <a:r>
              <a:rPr sz="2500" spc="-15" dirty="0">
                <a:latin typeface="Calibri"/>
                <a:cs typeface="Calibri"/>
              </a:rPr>
              <a:t>were</a:t>
            </a:r>
            <a:r>
              <a:rPr sz="2500" spc="-2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defeated.</a:t>
            </a:r>
            <a:endParaRPr sz="2500">
              <a:latin typeface="Calibri"/>
              <a:cs typeface="Calibri"/>
            </a:endParaRPr>
          </a:p>
          <a:p>
            <a:pPr marL="355600" marR="889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Germany surrendered </a:t>
            </a:r>
            <a:r>
              <a:rPr sz="2500" spc="-15" dirty="0">
                <a:latin typeface="Calibri"/>
                <a:cs typeface="Calibri"/>
              </a:rPr>
              <a:t>to  </a:t>
            </a:r>
            <a:r>
              <a:rPr sz="2500" spc="-5" dirty="0">
                <a:latin typeface="Calibri"/>
                <a:cs typeface="Calibri"/>
              </a:rPr>
              <a:t>Allies and </a:t>
            </a:r>
            <a:r>
              <a:rPr sz="2500" spc="-10" dirty="0">
                <a:latin typeface="Calibri"/>
                <a:cs typeface="Calibri"/>
              </a:rPr>
              <a:t>Hitler’s  </a:t>
            </a:r>
            <a:r>
              <a:rPr sz="2500" spc="-15" dirty="0">
                <a:latin typeface="Calibri"/>
                <a:cs typeface="Calibri"/>
              </a:rPr>
              <a:t>propaganda </a:t>
            </a:r>
            <a:r>
              <a:rPr sz="2500" spc="-10" dirty="0">
                <a:latin typeface="Calibri"/>
                <a:cs typeface="Calibri"/>
              </a:rPr>
              <a:t>minister  </a:t>
            </a:r>
            <a:r>
              <a:rPr sz="2500" spc="-5" dirty="0">
                <a:latin typeface="Calibri"/>
                <a:cs typeface="Calibri"/>
              </a:rPr>
              <a:t>Goebbels </a:t>
            </a:r>
            <a:r>
              <a:rPr sz="2500" spc="-15" dirty="0">
                <a:latin typeface="Calibri"/>
                <a:cs typeface="Calibri"/>
              </a:rPr>
              <a:t>committed  </a:t>
            </a:r>
            <a:r>
              <a:rPr sz="2500" spc="-10" dirty="0">
                <a:latin typeface="Calibri"/>
                <a:cs typeface="Calibri"/>
              </a:rPr>
              <a:t>suicide because </a:t>
            </a:r>
            <a:r>
              <a:rPr sz="2500" spc="-5" dirty="0">
                <a:latin typeface="Calibri"/>
                <a:cs typeface="Calibri"/>
              </a:rPr>
              <a:t>he </a:t>
            </a:r>
            <a:r>
              <a:rPr sz="2500" spc="-10" dirty="0">
                <a:latin typeface="Calibri"/>
                <a:cs typeface="Calibri"/>
              </a:rPr>
              <a:t>did  not </a:t>
            </a:r>
            <a:r>
              <a:rPr sz="2500" spc="-15" dirty="0">
                <a:latin typeface="Calibri"/>
                <a:cs typeface="Calibri"/>
              </a:rPr>
              <a:t>wanted to share </a:t>
            </a:r>
            <a:r>
              <a:rPr sz="2500" spc="-10" dirty="0">
                <a:latin typeface="Calibri"/>
                <a:cs typeface="Calibri"/>
              </a:rPr>
              <a:t>his  views </a:t>
            </a:r>
            <a:r>
              <a:rPr sz="2500" spc="-5" dirty="0">
                <a:latin typeface="Calibri"/>
                <a:cs typeface="Calibri"/>
              </a:rPr>
              <a:t>with Allies.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000" y="761998"/>
            <a:ext cx="5333999" cy="6095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3039" y="0"/>
            <a:ext cx="4884420" cy="66103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45"/>
              </a:spcBef>
            </a:pPr>
            <a:r>
              <a:rPr sz="2700" spc="-10" dirty="0">
                <a:latin typeface="Calibri"/>
                <a:cs typeface="Calibri"/>
              </a:rPr>
              <a:t>Germany </a:t>
            </a:r>
            <a:r>
              <a:rPr sz="2700" spc="-30" dirty="0">
                <a:latin typeface="Calibri"/>
                <a:cs typeface="Calibri"/>
              </a:rPr>
              <a:t>attacked </a:t>
            </a:r>
            <a:r>
              <a:rPr sz="2700" dirty="0">
                <a:latin typeface="Calibri"/>
                <a:cs typeface="Calibri"/>
              </a:rPr>
              <a:t>Allies with  Genocidal </a:t>
            </a:r>
            <a:r>
              <a:rPr sz="2700" spc="-10" dirty="0">
                <a:latin typeface="Calibri"/>
                <a:cs typeface="Calibri"/>
              </a:rPr>
              <a:t>war(a </a:t>
            </a:r>
            <a:r>
              <a:rPr sz="2700" spc="-15" dirty="0">
                <a:latin typeface="Calibri"/>
                <a:cs typeface="Calibri"/>
              </a:rPr>
              <a:t>war </a:t>
            </a:r>
            <a:r>
              <a:rPr sz="2700" dirty="0">
                <a:latin typeface="Calibri"/>
                <a:cs typeface="Calibri"/>
              </a:rPr>
              <a:t>which killed  </a:t>
            </a:r>
            <a:r>
              <a:rPr sz="2700" spc="-15" dirty="0">
                <a:latin typeface="Calibri"/>
                <a:cs typeface="Calibri"/>
              </a:rPr>
              <a:t>large </a:t>
            </a:r>
            <a:r>
              <a:rPr sz="2700" spc="-5" dirty="0">
                <a:latin typeface="Calibri"/>
                <a:cs typeface="Calibri"/>
              </a:rPr>
              <a:t>number of </a:t>
            </a:r>
            <a:r>
              <a:rPr sz="2700" spc="-25" dirty="0">
                <a:latin typeface="Calibri"/>
                <a:cs typeface="Calibri"/>
              </a:rPr>
              <a:t>people).They  </a:t>
            </a:r>
            <a:r>
              <a:rPr sz="2700" dirty="0">
                <a:latin typeface="Calibri"/>
                <a:cs typeface="Calibri"/>
              </a:rPr>
              <a:t>killed </a:t>
            </a:r>
            <a:r>
              <a:rPr sz="2700" spc="-15" dirty="0">
                <a:latin typeface="Calibri"/>
                <a:cs typeface="Calibri"/>
              </a:rPr>
              <a:t>many </a:t>
            </a:r>
            <a:r>
              <a:rPr sz="2700" spc="-5" dirty="0">
                <a:latin typeface="Calibri"/>
                <a:cs typeface="Calibri"/>
              </a:rPr>
              <a:t>people </a:t>
            </a:r>
            <a:r>
              <a:rPr sz="2700" spc="-10" dirty="0">
                <a:latin typeface="Calibri"/>
                <a:cs typeface="Calibri"/>
              </a:rPr>
              <a:t>putting </a:t>
            </a:r>
            <a:r>
              <a:rPr sz="2700" dirty="0">
                <a:latin typeface="Calibri"/>
                <a:cs typeface="Calibri"/>
              </a:rPr>
              <a:t>them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  </a:t>
            </a:r>
            <a:r>
              <a:rPr sz="2700" spc="-10" dirty="0">
                <a:latin typeface="Calibri"/>
                <a:cs typeface="Calibri"/>
              </a:rPr>
              <a:t>gasing chambers </a:t>
            </a:r>
            <a:r>
              <a:rPr sz="2700" spc="-15" dirty="0">
                <a:latin typeface="Calibri"/>
                <a:cs typeface="Calibri"/>
              </a:rPr>
              <a:t>at </a:t>
            </a:r>
            <a:r>
              <a:rPr sz="2700" spc="-5" dirty="0">
                <a:latin typeface="Calibri"/>
                <a:cs typeface="Calibri"/>
              </a:rPr>
              <a:t>Auschwitz </a:t>
            </a:r>
            <a:r>
              <a:rPr sz="2700" dirty="0">
                <a:latin typeface="Calibri"/>
                <a:cs typeface="Calibri"/>
              </a:rPr>
              <a:t>in  </a:t>
            </a:r>
            <a:r>
              <a:rPr sz="2700" spc="-30" dirty="0">
                <a:latin typeface="Calibri"/>
                <a:cs typeface="Calibri"/>
              </a:rPr>
              <a:t>Germany.</a:t>
            </a:r>
            <a:endParaRPr sz="2700">
              <a:latin typeface="Calibri"/>
              <a:cs typeface="Calibri"/>
            </a:endParaRPr>
          </a:p>
          <a:p>
            <a:pPr marL="12700" marR="593725" algn="just">
              <a:lnSpc>
                <a:spcPct val="80000"/>
              </a:lnSpc>
              <a:spcBef>
                <a:spcPts val="650"/>
              </a:spcBef>
            </a:pPr>
            <a:r>
              <a:rPr sz="2700" dirty="0">
                <a:latin typeface="Calibri"/>
                <a:cs typeface="Calibri"/>
              </a:rPr>
              <a:t>6 Million </a:t>
            </a:r>
            <a:r>
              <a:rPr sz="2700" spc="-10" dirty="0">
                <a:latin typeface="Calibri"/>
                <a:cs typeface="Calibri"/>
              </a:rPr>
              <a:t>Jews, </a:t>
            </a:r>
            <a:r>
              <a:rPr sz="2700" dirty="0">
                <a:latin typeface="Calibri"/>
                <a:cs typeface="Calibri"/>
              </a:rPr>
              <a:t>1 million </a:t>
            </a:r>
            <a:r>
              <a:rPr sz="2700" spc="-10" dirty="0">
                <a:latin typeface="Calibri"/>
                <a:cs typeface="Calibri"/>
              </a:rPr>
              <a:t>Polish  </a:t>
            </a:r>
            <a:r>
              <a:rPr sz="2700" spc="-5" dirty="0">
                <a:latin typeface="Calibri"/>
                <a:cs typeface="Calibri"/>
              </a:rPr>
              <a:t>Civilians </a:t>
            </a:r>
            <a:r>
              <a:rPr sz="2700" dirty="0">
                <a:latin typeface="Calibri"/>
                <a:cs typeface="Calibri"/>
              </a:rPr>
              <a:t>70,000 Germans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were  </a:t>
            </a:r>
            <a:r>
              <a:rPr sz="2700" dirty="0">
                <a:latin typeface="Calibri"/>
                <a:cs typeface="Calibri"/>
              </a:rPr>
              <a:t>killed.</a:t>
            </a:r>
            <a:endParaRPr sz="2700">
              <a:latin typeface="Calibri"/>
              <a:cs typeface="Calibri"/>
            </a:endParaRPr>
          </a:p>
          <a:p>
            <a:pPr marL="12700" marR="39370">
              <a:lnSpc>
                <a:spcPts val="2590"/>
              </a:lnSpc>
              <a:spcBef>
                <a:spcPts val="630"/>
              </a:spcBef>
            </a:pPr>
            <a:r>
              <a:rPr sz="2700" dirty="0">
                <a:latin typeface="Calibri"/>
                <a:cs typeface="Calibri"/>
              </a:rPr>
              <a:t>All these actions </a:t>
            </a:r>
            <a:r>
              <a:rPr sz="2700" spc="-5" dirty="0">
                <a:latin typeface="Calibri"/>
                <a:cs typeface="Calibri"/>
              </a:rPr>
              <a:t>done </a:t>
            </a:r>
            <a:r>
              <a:rPr sz="2700" spc="-10" dirty="0">
                <a:latin typeface="Calibri"/>
                <a:cs typeface="Calibri"/>
              </a:rPr>
              <a:t>by</a:t>
            </a:r>
            <a:r>
              <a:rPr sz="2700" spc="-12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Germany 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dirty="0">
                <a:latin typeface="Calibri"/>
                <a:cs typeface="Calibri"/>
              </a:rPr>
              <a:t>Allies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5" dirty="0">
                <a:latin typeface="Calibri"/>
                <a:cs typeface="Calibri"/>
              </a:rPr>
              <a:t>called </a:t>
            </a:r>
            <a:r>
              <a:rPr sz="2700" dirty="0">
                <a:latin typeface="Calibri"/>
                <a:cs typeface="Calibri"/>
              </a:rPr>
              <a:t>as </a:t>
            </a:r>
            <a:r>
              <a:rPr sz="2700" spc="-5" dirty="0">
                <a:latin typeface="Calibri"/>
                <a:cs typeface="Calibri"/>
              </a:rPr>
              <a:t>Crime  </a:t>
            </a:r>
            <a:r>
              <a:rPr sz="2700" spc="-15" dirty="0">
                <a:latin typeface="Calibri"/>
                <a:cs typeface="Calibri"/>
              </a:rPr>
              <a:t>Against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Germany.</a:t>
            </a:r>
            <a:endParaRPr sz="2700">
              <a:latin typeface="Calibri"/>
              <a:cs typeface="Calibri"/>
            </a:endParaRPr>
          </a:p>
          <a:p>
            <a:pPr marL="12700" marR="146050">
              <a:lnSpc>
                <a:spcPct val="80000"/>
              </a:lnSpc>
              <a:spcBef>
                <a:spcPts val="675"/>
              </a:spcBef>
            </a:pPr>
            <a:r>
              <a:rPr sz="2700" dirty="0">
                <a:latin typeface="Calibri"/>
                <a:cs typeface="Calibri"/>
              </a:rPr>
              <a:t>A </a:t>
            </a:r>
            <a:r>
              <a:rPr sz="2700" spc="-5" dirty="0">
                <a:latin typeface="Calibri"/>
                <a:cs typeface="Calibri"/>
              </a:rPr>
              <a:t>National </a:t>
            </a:r>
            <a:r>
              <a:rPr sz="2700" dirty="0">
                <a:latin typeface="Calibri"/>
                <a:cs typeface="Calibri"/>
              </a:rPr>
              <a:t>Assembly </a:t>
            </a:r>
            <a:r>
              <a:rPr sz="2700" spc="-15" dirty="0">
                <a:latin typeface="Calibri"/>
                <a:cs typeface="Calibri"/>
              </a:rPr>
              <a:t>was </a:t>
            </a:r>
            <a:r>
              <a:rPr sz="2700" spc="-10" dirty="0">
                <a:latin typeface="Calibri"/>
                <a:cs typeface="Calibri"/>
              </a:rPr>
              <a:t>met </a:t>
            </a:r>
            <a:r>
              <a:rPr sz="2700" spc="-15" dirty="0">
                <a:latin typeface="Calibri"/>
                <a:cs typeface="Calibri"/>
              </a:rPr>
              <a:t>at  </a:t>
            </a:r>
            <a:r>
              <a:rPr sz="2700" spc="-20" dirty="0">
                <a:latin typeface="Calibri"/>
                <a:cs typeface="Calibri"/>
              </a:rPr>
              <a:t>Weimar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develop parliamentary  </a:t>
            </a:r>
            <a:r>
              <a:rPr sz="2700" spc="-15" dirty="0">
                <a:latin typeface="Calibri"/>
                <a:cs typeface="Calibri"/>
              </a:rPr>
              <a:t>structure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spc="-5" dirty="0">
                <a:latin typeface="Calibri"/>
                <a:cs typeface="Calibri"/>
              </a:rPr>
              <a:t>Germans. This  </a:t>
            </a:r>
            <a:r>
              <a:rPr sz="2700" dirty="0">
                <a:latin typeface="Calibri"/>
                <a:cs typeface="Calibri"/>
              </a:rPr>
              <a:t>German </a:t>
            </a:r>
            <a:r>
              <a:rPr sz="2700" spc="-10" dirty="0">
                <a:latin typeface="Calibri"/>
                <a:cs typeface="Calibri"/>
              </a:rPr>
              <a:t>parliament </a:t>
            </a:r>
            <a:r>
              <a:rPr sz="2700" dirty="0">
                <a:latin typeface="Calibri"/>
                <a:cs typeface="Calibri"/>
              </a:rPr>
              <a:t>is </a:t>
            </a:r>
            <a:r>
              <a:rPr sz="2700" spc="-5" dirty="0">
                <a:latin typeface="Calibri"/>
                <a:cs typeface="Calibri"/>
              </a:rPr>
              <a:t>called  </a:t>
            </a:r>
            <a:r>
              <a:rPr sz="2700" spc="-20" dirty="0">
                <a:latin typeface="Calibri"/>
                <a:cs typeface="Calibri"/>
              </a:rPr>
              <a:t>Reichstag </a:t>
            </a:r>
            <a:r>
              <a:rPr sz="2700" dirty="0">
                <a:latin typeface="Calibri"/>
                <a:cs typeface="Calibri"/>
              </a:rPr>
              <a:t>in which </a:t>
            </a:r>
            <a:r>
              <a:rPr sz="2700" spc="-5" dirty="0">
                <a:latin typeface="Calibri"/>
                <a:cs typeface="Calibri"/>
              </a:rPr>
              <a:t>everybody</a:t>
            </a:r>
            <a:r>
              <a:rPr sz="2700" spc="-75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was  </a:t>
            </a:r>
            <a:r>
              <a:rPr sz="2700" spc="-20" dirty="0">
                <a:latin typeface="Calibri"/>
                <a:cs typeface="Calibri"/>
              </a:rPr>
              <a:t>asked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give </a:t>
            </a:r>
            <a:r>
              <a:rPr sz="2700" spc="-15" dirty="0">
                <a:latin typeface="Calibri"/>
                <a:cs typeface="Calibri"/>
              </a:rPr>
              <a:t>vote </a:t>
            </a:r>
            <a:r>
              <a:rPr sz="2700" dirty="0">
                <a:latin typeface="Calibri"/>
                <a:cs typeface="Calibri"/>
              </a:rPr>
              <a:t>equally  including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women.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10200" y="0"/>
            <a:ext cx="3733800" cy="3459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0" y="3505198"/>
            <a:ext cx="3810000" cy="335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275031"/>
            <a:ext cx="4827905" cy="586994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55600" marR="5080" indent="-342900">
              <a:lnSpc>
                <a:spcPts val="2920"/>
              </a:lnSpc>
              <a:spcBef>
                <a:spcPts val="4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A </a:t>
            </a:r>
            <a:r>
              <a:rPr sz="2700" spc="-5" dirty="0">
                <a:latin typeface="Calibri"/>
                <a:cs typeface="Calibri"/>
              </a:rPr>
              <a:t>peace </a:t>
            </a:r>
            <a:r>
              <a:rPr sz="2700" spc="-15" dirty="0">
                <a:latin typeface="Calibri"/>
                <a:cs typeface="Calibri"/>
              </a:rPr>
              <a:t>treaty was </a:t>
            </a:r>
            <a:r>
              <a:rPr sz="2700" spc="-5" dirty="0">
                <a:latin typeface="Calibri"/>
                <a:cs typeface="Calibri"/>
              </a:rPr>
              <a:t>signed </a:t>
            </a:r>
            <a:r>
              <a:rPr sz="2700" spc="-15" dirty="0">
                <a:latin typeface="Calibri"/>
                <a:cs typeface="Calibri"/>
              </a:rPr>
              <a:t>at  </a:t>
            </a:r>
            <a:r>
              <a:rPr sz="2700" spc="-20" dirty="0">
                <a:latin typeface="Calibri"/>
                <a:cs typeface="Calibri"/>
              </a:rPr>
              <a:t>Versailles </a:t>
            </a:r>
            <a:r>
              <a:rPr sz="2700" dirty="0">
                <a:latin typeface="Calibri"/>
                <a:cs typeface="Calibri"/>
              </a:rPr>
              <a:t>wit Allies </a:t>
            </a:r>
            <a:r>
              <a:rPr sz="2700" spc="-5" dirty="0">
                <a:latin typeface="Calibri"/>
                <a:cs typeface="Calibri"/>
              </a:rPr>
              <a:t>by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Germany.  </a:t>
            </a:r>
            <a:r>
              <a:rPr sz="2700" dirty="0">
                <a:latin typeface="Calibri"/>
                <a:cs typeface="Calibri"/>
              </a:rPr>
              <a:t>It </a:t>
            </a:r>
            <a:r>
              <a:rPr sz="2700" spc="-15" dirty="0">
                <a:latin typeface="Calibri"/>
                <a:cs typeface="Calibri"/>
              </a:rPr>
              <a:t>was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15" dirty="0">
                <a:latin typeface="Calibri"/>
                <a:cs typeface="Calibri"/>
              </a:rPr>
              <a:t>harsh treaty</a:t>
            </a:r>
            <a:r>
              <a:rPr sz="2700" spc="-5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.</a:t>
            </a:r>
            <a:endParaRPr sz="2700">
              <a:latin typeface="Calibri"/>
              <a:cs typeface="Calibri"/>
            </a:endParaRPr>
          </a:p>
          <a:p>
            <a:pPr marL="355600" marR="8255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In </a:t>
            </a:r>
            <a:r>
              <a:rPr sz="2700" spc="-10" dirty="0">
                <a:latin typeface="Calibri"/>
                <a:cs typeface="Calibri"/>
              </a:rPr>
              <a:t>this </a:t>
            </a:r>
            <a:r>
              <a:rPr sz="2700" spc="-15" dirty="0">
                <a:latin typeface="Calibri"/>
                <a:cs typeface="Calibri"/>
              </a:rPr>
              <a:t>treaty </a:t>
            </a:r>
            <a:r>
              <a:rPr sz="2700" spc="-5" dirty="0">
                <a:latin typeface="Calibri"/>
                <a:cs typeface="Calibri"/>
              </a:rPr>
              <a:t>they passed 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105" dirty="0">
                <a:latin typeface="Calibri"/>
                <a:cs typeface="Calibri"/>
              </a:rPr>
              <a:t> </a:t>
            </a:r>
            <a:r>
              <a:rPr sz="2700" spc="-35" dirty="0">
                <a:latin typeface="Calibri"/>
                <a:cs typeface="Calibri"/>
              </a:rPr>
              <a:t>War  </a:t>
            </a:r>
            <a:r>
              <a:rPr sz="2700" dirty="0">
                <a:latin typeface="Calibri"/>
                <a:cs typeface="Calibri"/>
              </a:rPr>
              <a:t>Guilt </a:t>
            </a:r>
            <a:r>
              <a:rPr sz="2700" spc="-5" dirty="0">
                <a:latin typeface="Calibri"/>
                <a:cs typeface="Calibri"/>
              </a:rPr>
              <a:t>Cause </a:t>
            </a:r>
            <a:r>
              <a:rPr sz="2700" dirty="0">
                <a:latin typeface="Calibri"/>
                <a:cs typeface="Calibri"/>
              </a:rPr>
              <a:t>in which </a:t>
            </a:r>
            <a:r>
              <a:rPr sz="2700" spc="-10" dirty="0">
                <a:latin typeface="Calibri"/>
                <a:cs typeface="Calibri"/>
              </a:rPr>
              <a:t>they </a:t>
            </a:r>
            <a:r>
              <a:rPr sz="2700" spc="-5" dirty="0">
                <a:latin typeface="Calibri"/>
                <a:cs typeface="Calibri"/>
              </a:rPr>
              <a:t>held  </a:t>
            </a:r>
            <a:r>
              <a:rPr sz="2700" spc="-10" dirty="0">
                <a:latin typeface="Calibri"/>
                <a:cs typeface="Calibri"/>
              </a:rPr>
              <a:t>Germany </a:t>
            </a:r>
            <a:r>
              <a:rPr sz="2700" spc="-5" dirty="0">
                <a:latin typeface="Calibri"/>
                <a:cs typeface="Calibri"/>
              </a:rPr>
              <a:t>responsible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the  </a:t>
            </a:r>
            <a:r>
              <a:rPr sz="2700" spc="-15" dirty="0">
                <a:latin typeface="Calibri"/>
                <a:cs typeface="Calibri"/>
              </a:rPr>
              <a:t>war </a:t>
            </a:r>
            <a:r>
              <a:rPr sz="2700" dirty="0">
                <a:latin typeface="Calibri"/>
                <a:cs typeface="Calibri"/>
              </a:rPr>
              <a:t>and the </a:t>
            </a:r>
            <a:r>
              <a:rPr sz="2700" spc="-10" dirty="0">
                <a:latin typeface="Calibri"/>
                <a:cs typeface="Calibri"/>
              </a:rPr>
              <a:t>damage </a:t>
            </a:r>
            <a:r>
              <a:rPr sz="2700" spc="-5" dirty="0">
                <a:latin typeface="Calibri"/>
                <a:cs typeface="Calibri"/>
              </a:rPr>
              <a:t>caused </a:t>
            </a:r>
            <a:r>
              <a:rPr sz="2700" spc="-15" dirty="0">
                <a:latin typeface="Calibri"/>
                <a:cs typeface="Calibri"/>
              </a:rPr>
              <a:t>to  </a:t>
            </a:r>
            <a:r>
              <a:rPr sz="2700" spc="-5" dirty="0">
                <a:latin typeface="Calibri"/>
                <a:cs typeface="Calibri"/>
              </a:rPr>
              <a:t>people.</a:t>
            </a:r>
            <a:endParaRPr sz="2700">
              <a:latin typeface="Calibri"/>
              <a:cs typeface="Calibri"/>
            </a:endParaRPr>
          </a:p>
          <a:p>
            <a:pPr marL="355600" marR="40005" indent="-342900">
              <a:lnSpc>
                <a:spcPts val="2920"/>
              </a:lnSpc>
              <a:spcBef>
                <a:spcPts val="6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Allies </a:t>
            </a:r>
            <a:r>
              <a:rPr sz="2700" spc="-5" dirty="0">
                <a:latin typeface="Calibri"/>
                <a:cs typeface="Calibri"/>
              </a:rPr>
              <a:t>demilitarised </a:t>
            </a:r>
            <a:r>
              <a:rPr sz="2700" spc="-35" dirty="0">
                <a:latin typeface="Calibri"/>
                <a:cs typeface="Calibri"/>
              </a:rPr>
              <a:t>Germany,  </a:t>
            </a:r>
            <a:r>
              <a:rPr sz="2700" spc="-5" dirty="0">
                <a:latin typeface="Calibri"/>
                <a:cs typeface="Calibri"/>
              </a:rPr>
              <a:t>occupied </a:t>
            </a:r>
            <a:r>
              <a:rPr sz="2700" dirty="0">
                <a:latin typeface="Calibri"/>
                <a:cs typeface="Calibri"/>
              </a:rPr>
              <a:t>their </a:t>
            </a:r>
            <a:r>
              <a:rPr sz="2700" spc="-10" dirty="0">
                <a:latin typeface="Calibri"/>
                <a:cs typeface="Calibri"/>
              </a:rPr>
              <a:t>mineral </a:t>
            </a:r>
            <a:r>
              <a:rPr sz="2700" dirty="0">
                <a:latin typeface="Calibri"/>
                <a:cs typeface="Calibri"/>
              </a:rPr>
              <a:t>rich</a:t>
            </a:r>
            <a:r>
              <a:rPr sz="2700" spc="-13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area  </a:t>
            </a:r>
            <a:r>
              <a:rPr sz="2700" dirty="0">
                <a:latin typeface="Calibri"/>
                <a:cs typeface="Calibri"/>
              </a:rPr>
              <a:t>Rhineland.</a:t>
            </a:r>
            <a:endParaRPr sz="2700">
              <a:latin typeface="Calibri"/>
              <a:cs typeface="Calibri"/>
            </a:endParaRPr>
          </a:p>
          <a:p>
            <a:pPr marL="355600" marR="952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It is </a:t>
            </a:r>
            <a:r>
              <a:rPr sz="2700" spc="-10" dirty="0">
                <a:latin typeface="Calibri"/>
                <a:cs typeface="Calibri"/>
              </a:rPr>
              <a:t>because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dirty="0">
                <a:latin typeface="Calibri"/>
                <a:cs typeface="Calibri"/>
              </a:rPr>
              <a:t>this </a:t>
            </a:r>
            <a:r>
              <a:rPr sz="2700" spc="-15" dirty="0">
                <a:latin typeface="Calibri"/>
                <a:cs typeface="Calibri"/>
              </a:rPr>
              <a:t>treaty  </a:t>
            </a:r>
            <a:r>
              <a:rPr sz="2700" spc="-10" dirty="0">
                <a:latin typeface="Calibri"/>
                <a:cs typeface="Calibri"/>
              </a:rPr>
              <a:t>Germany lost </a:t>
            </a:r>
            <a:r>
              <a:rPr sz="2700" dirty="0">
                <a:latin typeface="Calibri"/>
                <a:cs typeface="Calibri"/>
              </a:rPr>
              <a:t>its </a:t>
            </a:r>
            <a:r>
              <a:rPr sz="2700" spc="-15" dirty="0">
                <a:latin typeface="Calibri"/>
                <a:cs typeface="Calibri"/>
              </a:rPr>
              <a:t>overseas  </a:t>
            </a:r>
            <a:r>
              <a:rPr sz="2700" spc="-10" dirty="0">
                <a:latin typeface="Calibri"/>
                <a:cs typeface="Calibri"/>
              </a:rPr>
              <a:t>colonies, </a:t>
            </a:r>
            <a:r>
              <a:rPr sz="2700" dirty="0">
                <a:latin typeface="Calibri"/>
                <a:cs typeface="Calibri"/>
              </a:rPr>
              <a:t>13 %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dirty="0">
                <a:latin typeface="Calibri"/>
                <a:cs typeface="Calibri"/>
              </a:rPr>
              <a:t>its </a:t>
            </a:r>
            <a:r>
              <a:rPr sz="2700" spc="-10" dirty="0">
                <a:latin typeface="Calibri"/>
                <a:cs typeface="Calibri"/>
              </a:rPr>
              <a:t>territories 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France, Poland </a:t>
            </a:r>
            <a:r>
              <a:rPr sz="2700" dirty="0">
                <a:latin typeface="Calibri"/>
                <a:cs typeface="Calibri"/>
              </a:rPr>
              <a:t>and</a:t>
            </a:r>
            <a:r>
              <a:rPr sz="2700" spc="-8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Denmark.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0" y="0"/>
            <a:ext cx="42671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777" y="415797"/>
            <a:ext cx="46507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0" dirty="0"/>
              <a:t>1.3EFFECTS </a:t>
            </a:r>
            <a:r>
              <a:rPr sz="4400" spc="-5" dirty="0"/>
              <a:t>OF</a:t>
            </a:r>
            <a:r>
              <a:rPr sz="4400" spc="-65" dirty="0"/>
              <a:t> WAR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8739" y="1537461"/>
            <a:ext cx="5050155" cy="488188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 marR="317500" indent="-342900" algn="just">
              <a:lnSpc>
                <a:spcPct val="80000"/>
              </a:lnSpc>
              <a:spcBef>
                <a:spcPts val="745"/>
              </a:spcBef>
              <a:buFont typeface="Arial"/>
              <a:buChar char="•"/>
              <a:tabLst>
                <a:tab pos="433705" algn="l"/>
              </a:tabLst>
            </a:pPr>
            <a:r>
              <a:rPr dirty="0"/>
              <a:t>	</a:t>
            </a:r>
            <a:r>
              <a:rPr sz="2700" spc="-15" dirty="0">
                <a:latin typeface="Calibri"/>
                <a:cs typeface="Calibri"/>
              </a:rPr>
              <a:t>1.First </a:t>
            </a:r>
            <a:r>
              <a:rPr sz="2700" spc="-30" dirty="0">
                <a:latin typeface="Calibri"/>
                <a:cs typeface="Calibri"/>
              </a:rPr>
              <a:t>World </a:t>
            </a:r>
            <a:r>
              <a:rPr sz="2700" spc="-25" dirty="0">
                <a:latin typeface="Calibri"/>
                <a:cs typeface="Calibri"/>
              </a:rPr>
              <a:t>War( </a:t>
            </a:r>
            <a:r>
              <a:rPr sz="2700" spc="-5" dirty="0">
                <a:latin typeface="Calibri"/>
                <a:cs typeface="Calibri"/>
              </a:rPr>
              <a:t>1914-1918)  </a:t>
            </a:r>
            <a:r>
              <a:rPr sz="2700" spc="-10" dirty="0">
                <a:latin typeface="Calibri"/>
                <a:cs typeface="Calibri"/>
              </a:rPr>
              <a:t>left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5" dirty="0">
                <a:latin typeface="Calibri"/>
                <a:cs typeface="Calibri"/>
              </a:rPr>
              <a:t>deep </a:t>
            </a:r>
            <a:r>
              <a:rPr sz="2700" dirty="0">
                <a:latin typeface="Calibri"/>
                <a:cs typeface="Calibri"/>
              </a:rPr>
              <a:t>impact </a:t>
            </a:r>
            <a:r>
              <a:rPr sz="2700" spc="-5" dirty="0">
                <a:latin typeface="Calibri"/>
                <a:cs typeface="Calibri"/>
              </a:rPr>
              <a:t>on </a:t>
            </a:r>
            <a:r>
              <a:rPr sz="2700" spc="-15" dirty="0">
                <a:latin typeface="Calibri"/>
                <a:cs typeface="Calibri"/>
              </a:rPr>
              <a:t>European  </a:t>
            </a:r>
            <a:r>
              <a:rPr sz="2700" spc="-30" dirty="0">
                <a:latin typeface="Calibri"/>
                <a:cs typeface="Calibri"/>
              </a:rPr>
              <a:t>Society.</a:t>
            </a:r>
            <a:endParaRPr sz="2700">
              <a:latin typeface="Calibri"/>
              <a:cs typeface="Calibri"/>
            </a:endParaRPr>
          </a:p>
          <a:p>
            <a:pPr marL="355600" marR="100330" indent="-342900">
              <a:lnSpc>
                <a:spcPts val="259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2.Soldiers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spc="-5" dirty="0">
                <a:latin typeface="Calibri"/>
                <a:cs typeface="Calibri"/>
              </a:rPr>
              <a:t>placed </a:t>
            </a:r>
            <a:r>
              <a:rPr sz="2700" spc="-10" dirty="0">
                <a:latin typeface="Calibri"/>
                <a:cs typeface="Calibri"/>
              </a:rPr>
              <a:t>above</a:t>
            </a:r>
            <a:r>
              <a:rPr sz="2700" spc="-10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  civilians. </a:t>
            </a:r>
            <a:r>
              <a:rPr sz="2700" spc="-10" dirty="0">
                <a:latin typeface="Calibri"/>
                <a:cs typeface="Calibri"/>
              </a:rPr>
              <a:t>Politicians motivated  </a:t>
            </a:r>
            <a:r>
              <a:rPr sz="2700" spc="-5" dirty="0">
                <a:latin typeface="Calibri"/>
                <a:cs typeface="Calibri"/>
              </a:rPr>
              <a:t>them </a:t>
            </a:r>
            <a:r>
              <a:rPr sz="2700" spc="-15" dirty="0">
                <a:latin typeface="Calibri"/>
                <a:cs typeface="Calibri"/>
              </a:rPr>
              <a:t>to raise </a:t>
            </a:r>
            <a:r>
              <a:rPr sz="2700" spc="-5" dirty="0">
                <a:latin typeface="Calibri"/>
                <a:cs typeface="Calibri"/>
              </a:rPr>
              <a:t>their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voice.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45" dirty="0">
                <a:latin typeface="Calibri"/>
                <a:cs typeface="Calibri"/>
              </a:rPr>
              <a:t>3.The </a:t>
            </a:r>
            <a:r>
              <a:rPr sz="2700" spc="-10" dirty="0">
                <a:latin typeface="Calibri"/>
                <a:cs typeface="Calibri"/>
              </a:rPr>
              <a:t>truth </a:t>
            </a:r>
            <a:r>
              <a:rPr sz="2700" spc="-15" dirty="0">
                <a:latin typeface="Calibri"/>
                <a:cs typeface="Calibri"/>
              </a:rPr>
              <a:t>was that </a:t>
            </a:r>
            <a:r>
              <a:rPr sz="2700" spc="-10" dirty="0">
                <a:latin typeface="Calibri"/>
                <a:cs typeface="Calibri"/>
              </a:rPr>
              <a:t>soldiers </a:t>
            </a:r>
            <a:r>
              <a:rPr sz="2700" spc="-5" dirty="0">
                <a:latin typeface="Calibri"/>
                <a:cs typeface="Calibri"/>
              </a:rPr>
              <a:t>lived 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10" dirty="0">
                <a:latin typeface="Calibri"/>
                <a:cs typeface="Calibri"/>
              </a:rPr>
              <a:t>miserable </a:t>
            </a:r>
            <a:r>
              <a:rPr sz="2700" spc="-5" dirty="0">
                <a:latin typeface="Calibri"/>
                <a:cs typeface="Calibri"/>
              </a:rPr>
              <a:t>lives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5" dirty="0">
                <a:latin typeface="Calibri"/>
                <a:cs typeface="Calibri"/>
              </a:rPr>
              <a:t>trenches,  </a:t>
            </a:r>
            <a:r>
              <a:rPr sz="2700" spc="-15" dirty="0">
                <a:latin typeface="Calibri"/>
                <a:cs typeface="Calibri"/>
              </a:rPr>
              <a:t>trapped </a:t>
            </a:r>
            <a:r>
              <a:rPr sz="2700" dirty="0">
                <a:latin typeface="Calibri"/>
                <a:cs typeface="Calibri"/>
              </a:rPr>
              <a:t>with </a:t>
            </a:r>
            <a:r>
              <a:rPr sz="2700" spc="-25" dirty="0">
                <a:latin typeface="Calibri"/>
                <a:cs typeface="Calibri"/>
              </a:rPr>
              <a:t>rats </a:t>
            </a:r>
            <a:r>
              <a:rPr sz="2700" spc="-10" dirty="0">
                <a:latin typeface="Calibri"/>
                <a:cs typeface="Calibri"/>
              </a:rPr>
              <a:t>feeding </a:t>
            </a:r>
            <a:r>
              <a:rPr sz="2700" dirty="0">
                <a:latin typeface="Calibri"/>
                <a:cs typeface="Calibri"/>
              </a:rPr>
              <a:t>the  </a:t>
            </a:r>
            <a:r>
              <a:rPr sz="2700" spc="-15" dirty="0">
                <a:latin typeface="Calibri"/>
                <a:cs typeface="Calibri"/>
              </a:rPr>
              <a:t>corps </a:t>
            </a:r>
            <a:r>
              <a:rPr sz="2700" spc="-5" dirty="0">
                <a:latin typeface="Calibri"/>
                <a:cs typeface="Calibri"/>
              </a:rPr>
              <a:t>but publically they </a:t>
            </a:r>
            <a:r>
              <a:rPr sz="2700" spc="-20" dirty="0">
                <a:latin typeface="Calibri"/>
                <a:cs typeface="Calibri"/>
              </a:rPr>
              <a:t>were  </a:t>
            </a:r>
            <a:r>
              <a:rPr sz="2700" spc="-5" dirty="0">
                <a:latin typeface="Calibri"/>
                <a:cs typeface="Calibri"/>
              </a:rPr>
              <a:t>shown </a:t>
            </a:r>
            <a:r>
              <a:rPr sz="2700" spc="-10" dirty="0">
                <a:latin typeface="Calibri"/>
                <a:cs typeface="Calibri"/>
              </a:rPr>
              <a:t>that they </a:t>
            </a:r>
            <a:r>
              <a:rPr sz="2700" spc="-15" dirty="0">
                <a:latin typeface="Calibri"/>
                <a:cs typeface="Calibri"/>
              </a:rPr>
              <a:t>share </a:t>
            </a:r>
            <a:r>
              <a:rPr sz="2700" spc="-10" dirty="0">
                <a:latin typeface="Calibri"/>
                <a:cs typeface="Calibri"/>
              </a:rPr>
              <a:t>good  </a:t>
            </a:r>
            <a:r>
              <a:rPr sz="2700" spc="-5" dirty="0">
                <a:latin typeface="Calibri"/>
                <a:cs typeface="Calibri"/>
              </a:rPr>
              <a:t>position. </a:t>
            </a:r>
            <a:r>
              <a:rPr sz="2700" spc="-20" dirty="0">
                <a:latin typeface="Calibri"/>
                <a:cs typeface="Calibri"/>
              </a:rPr>
              <a:t>Therefore, </a:t>
            </a:r>
            <a:r>
              <a:rPr sz="2700" spc="-5" dirty="0">
                <a:latin typeface="Calibri"/>
                <a:cs typeface="Calibri"/>
              </a:rPr>
              <a:t>politicians  </a:t>
            </a:r>
            <a:r>
              <a:rPr sz="2700" spc="-20" dirty="0">
                <a:latin typeface="Calibri"/>
                <a:cs typeface="Calibri"/>
              </a:rPr>
              <a:t>were </a:t>
            </a:r>
            <a:r>
              <a:rPr sz="2700" dirty="0">
                <a:latin typeface="Calibri"/>
                <a:cs typeface="Calibri"/>
              </a:rPr>
              <a:t>asking them </a:t>
            </a:r>
            <a:r>
              <a:rPr sz="2700" spc="-15" dirty="0">
                <a:latin typeface="Calibri"/>
                <a:cs typeface="Calibri"/>
              </a:rPr>
              <a:t>to raise </a:t>
            </a:r>
            <a:r>
              <a:rPr sz="2700" dirty="0">
                <a:latin typeface="Calibri"/>
                <a:cs typeface="Calibri"/>
              </a:rPr>
              <a:t>their  </a:t>
            </a:r>
            <a:r>
              <a:rPr sz="2700" spc="-5" dirty="0">
                <a:latin typeface="Calibri"/>
                <a:cs typeface="Calibri"/>
              </a:rPr>
              <a:t>voice.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57800" y="1600200"/>
            <a:ext cx="3886199" cy="441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186639"/>
            <a:ext cx="8848090" cy="368490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90"/>
              </a:spcBef>
              <a:buFont typeface="Arial"/>
              <a:buChar char="•"/>
              <a:tabLst>
                <a:tab pos="354965" algn="l"/>
                <a:tab pos="355600" algn="l"/>
                <a:tab pos="4144645" algn="l"/>
              </a:tabLst>
            </a:pPr>
            <a:r>
              <a:rPr sz="3200" spc="-20" dirty="0">
                <a:latin typeface="Calibri"/>
                <a:cs typeface="Calibri"/>
              </a:rPr>
              <a:t>4.First </a:t>
            </a:r>
            <a:r>
              <a:rPr sz="3200" spc="-30" dirty="0">
                <a:latin typeface="Calibri"/>
                <a:cs typeface="Calibri"/>
              </a:rPr>
              <a:t>World </a:t>
            </a:r>
            <a:r>
              <a:rPr sz="3200" spc="-35" dirty="0">
                <a:latin typeface="Calibri"/>
                <a:cs typeface="Calibri"/>
              </a:rPr>
              <a:t>War </a:t>
            </a:r>
            <a:r>
              <a:rPr sz="3200" spc="-25" dirty="0">
                <a:latin typeface="Calibri"/>
                <a:cs typeface="Calibri"/>
              </a:rPr>
              <a:t>have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financial impact on  </a:t>
            </a:r>
            <a:r>
              <a:rPr sz="3200" spc="-35" dirty="0">
                <a:latin typeface="Calibri"/>
                <a:cs typeface="Calibri"/>
              </a:rPr>
              <a:t>Germany. </a:t>
            </a:r>
            <a:r>
              <a:rPr sz="3200" spc="-5" dirty="0">
                <a:latin typeface="Calibri"/>
                <a:cs typeface="Calibri"/>
              </a:rPr>
              <a:t>All its </a:t>
            </a:r>
            <a:r>
              <a:rPr sz="3200" spc="-15" dirty="0">
                <a:latin typeface="Calibri"/>
                <a:cs typeface="Calibri"/>
              </a:rPr>
              <a:t>overseas </a:t>
            </a:r>
            <a:r>
              <a:rPr sz="3200" spc="-10" dirty="0">
                <a:latin typeface="Calibri"/>
                <a:cs typeface="Calibri"/>
              </a:rPr>
              <a:t>colonies, territories </a:t>
            </a:r>
            <a:r>
              <a:rPr sz="3200" spc="-15" dirty="0">
                <a:latin typeface="Calibri"/>
                <a:cs typeface="Calibri"/>
              </a:rPr>
              <a:t>were  </a:t>
            </a:r>
            <a:r>
              <a:rPr sz="3200" spc="-10" dirty="0">
                <a:latin typeface="Calibri"/>
                <a:cs typeface="Calibri"/>
              </a:rPr>
              <a:t>lost </a:t>
            </a:r>
            <a:r>
              <a:rPr sz="3200" dirty="0">
                <a:latin typeface="Calibri"/>
                <a:cs typeface="Calibri"/>
              </a:rPr>
              <a:t>as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Germans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killed	</a:t>
            </a:r>
            <a:r>
              <a:rPr sz="3200" spc="-10" dirty="0">
                <a:latin typeface="Calibri"/>
                <a:cs typeface="Calibri"/>
              </a:rPr>
              <a:t>massive </a:t>
            </a:r>
            <a:r>
              <a:rPr sz="3200" spc="-5" dirty="0">
                <a:latin typeface="Calibri"/>
                <a:cs typeface="Calibri"/>
              </a:rPr>
              <a:t>people </a:t>
            </a:r>
            <a:r>
              <a:rPr sz="3200" dirty="0">
                <a:latin typeface="Calibri"/>
                <a:cs typeface="Calibri"/>
              </a:rPr>
              <a:t>in Genocidal  </a:t>
            </a:r>
            <a:r>
              <a:rPr sz="3200" spc="-110" dirty="0">
                <a:latin typeface="Calibri"/>
                <a:cs typeface="Calibri"/>
              </a:rPr>
              <a:t>War. </a:t>
            </a:r>
            <a:r>
              <a:rPr sz="3200" spc="-15" dirty="0">
                <a:latin typeface="Calibri"/>
                <a:cs typeface="Calibri"/>
              </a:rPr>
              <a:t>They </a:t>
            </a:r>
            <a:r>
              <a:rPr sz="3200" spc="-5" dirty="0">
                <a:latin typeface="Calibri"/>
                <a:cs typeface="Calibri"/>
              </a:rPr>
              <a:t>carried </a:t>
            </a:r>
            <a:r>
              <a:rPr sz="3200" spc="-10" dirty="0">
                <a:latin typeface="Calibri"/>
                <a:cs typeface="Calibri"/>
              </a:rPr>
              <a:t>the war </a:t>
            </a:r>
            <a:r>
              <a:rPr sz="3200" spc="-5" dirty="0">
                <a:latin typeface="Calibri"/>
                <a:cs typeface="Calibri"/>
              </a:rPr>
              <a:t>guilt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5" dirty="0">
                <a:latin typeface="Calibri"/>
                <a:cs typeface="Calibri"/>
              </a:rPr>
              <a:t>were </a:t>
            </a:r>
            <a:r>
              <a:rPr sz="3200" spc="-20" dirty="0">
                <a:latin typeface="Calibri"/>
                <a:cs typeface="Calibri"/>
              </a:rPr>
              <a:t>forced </a:t>
            </a:r>
            <a:r>
              <a:rPr sz="3200" spc="-25" dirty="0">
                <a:latin typeface="Calibri"/>
                <a:cs typeface="Calibri"/>
              </a:rPr>
              <a:t>to  pay </a:t>
            </a:r>
            <a:r>
              <a:rPr sz="3200" spc="-10" dirty="0">
                <a:latin typeface="Calibri"/>
                <a:cs typeface="Calibri"/>
              </a:rPr>
              <a:t>compensation </a:t>
            </a:r>
            <a:r>
              <a:rPr sz="3200" spc="-25" dirty="0">
                <a:latin typeface="Calibri"/>
                <a:cs typeface="Calibri"/>
              </a:rPr>
              <a:t>to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Allies.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ts val="3650"/>
              </a:lnSpc>
              <a:spcBef>
                <a:spcPts val="38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5.Many </a:t>
            </a:r>
            <a:r>
              <a:rPr sz="3200" spc="-10" dirty="0">
                <a:latin typeface="Calibri"/>
                <a:cs typeface="Calibri"/>
              </a:rPr>
              <a:t>Socialists, </a:t>
            </a:r>
            <a:r>
              <a:rPr sz="3200" spc="-5" dirty="0">
                <a:latin typeface="Calibri"/>
                <a:cs typeface="Calibri"/>
              </a:rPr>
              <a:t>Catholics </a:t>
            </a:r>
            <a:r>
              <a:rPr sz="3200" spc="-10" dirty="0">
                <a:latin typeface="Calibri"/>
                <a:cs typeface="Calibri"/>
              </a:rPr>
              <a:t>supported</a:t>
            </a:r>
            <a:r>
              <a:rPr sz="3200" spc="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Germans.</a:t>
            </a:r>
            <a:endParaRPr sz="3200">
              <a:latin typeface="Calibri"/>
              <a:cs typeface="Calibri"/>
            </a:endParaRPr>
          </a:p>
          <a:p>
            <a:pPr marL="355600" marR="880744">
              <a:lnSpc>
                <a:spcPts val="3460"/>
              </a:lnSpc>
              <a:spcBef>
                <a:spcPts val="240"/>
              </a:spcBef>
            </a:pPr>
            <a:r>
              <a:rPr sz="3200" spc="-5" dirty="0">
                <a:latin typeface="Calibri"/>
                <a:cs typeface="Calibri"/>
              </a:rPr>
              <a:t>Those </a:t>
            </a:r>
            <a:r>
              <a:rPr sz="3200" dirty="0">
                <a:latin typeface="Calibri"/>
                <a:cs typeface="Calibri"/>
              </a:rPr>
              <a:t>who </a:t>
            </a:r>
            <a:r>
              <a:rPr sz="3200" spc="-10" dirty="0">
                <a:latin typeface="Calibri"/>
                <a:cs typeface="Calibri"/>
              </a:rPr>
              <a:t>supported </a:t>
            </a:r>
            <a:r>
              <a:rPr sz="3200" dirty="0">
                <a:latin typeface="Calibri"/>
                <a:cs typeface="Calibri"/>
              </a:rPr>
              <a:t>Germans </a:t>
            </a:r>
            <a:r>
              <a:rPr sz="3200" spc="-15" dirty="0">
                <a:latin typeface="Calibri"/>
                <a:cs typeface="Calibri"/>
              </a:rPr>
              <a:t>were </a:t>
            </a:r>
            <a:r>
              <a:rPr sz="3200" spc="-5" dirty="0">
                <a:latin typeface="Calibri"/>
                <a:cs typeface="Calibri"/>
              </a:rPr>
              <a:t>called </a:t>
            </a:r>
            <a:r>
              <a:rPr sz="3200" dirty="0">
                <a:latin typeface="Calibri"/>
                <a:cs typeface="Calibri"/>
              </a:rPr>
              <a:t>as  </a:t>
            </a:r>
            <a:r>
              <a:rPr sz="3200" spc="-5" dirty="0">
                <a:latin typeface="Calibri"/>
                <a:cs typeface="Calibri"/>
              </a:rPr>
              <a:t>‘November Criminals’ </a:t>
            </a:r>
            <a:r>
              <a:rPr sz="3200" spc="-10" dirty="0">
                <a:latin typeface="Calibri"/>
                <a:cs typeface="Calibri"/>
              </a:rPr>
              <a:t>by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Allies.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190999"/>
            <a:ext cx="9144000" cy="2666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2829</Words>
  <Application>Microsoft Office PowerPoint</Application>
  <PresentationFormat>On-screen Show (4:3)</PresentationFormat>
  <Paragraphs>148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NAZISM AND RISE OF HITLER</vt:lpstr>
      <vt:lpstr>1.NAZISM</vt:lpstr>
      <vt:lpstr>1.1BACKGROUND</vt:lpstr>
      <vt:lpstr>Slide 4</vt:lpstr>
      <vt:lpstr>1.2BIRTH OF WEIMAR REPUBLIC</vt:lpstr>
      <vt:lpstr>Slide 6</vt:lpstr>
      <vt:lpstr>Slide 7</vt:lpstr>
      <vt:lpstr>1.3EFFECTS OF WAR</vt:lpstr>
      <vt:lpstr>Slide 9</vt:lpstr>
      <vt:lpstr>1.4 POLITICAL CONDITIONS IN  GERMANY</vt:lpstr>
      <vt:lpstr>Slide 11</vt:lpstr>
      <vt:lpstr>Slide 12</vt:lpstr>
      <vt:lpstr>Slide 13</vt:lpstr>
      <vt:lpstr>1.5 YEARS OF  DEPRESSION</vt:lpstr>
      <vt:lpstr>Slide 15</vt:lpstr>
      <vt:lpstr>Slide 16</vt:lpstr>
      <vt:lpstr>2.RISE OF HITLER</vt:lpstr>
      <vt:lpstr>2.1 HITLER RISE TO POWER</vt:lpstr>
      <vt:lpstr>Slide 19</vt:lpstr>
      <vt:lpstr>Slide 20</vt:lpstr>
      <vt:lpstr>2.2 Destruction of Democracy</vt:lpstr>
      <vt:lpstr>Slide 22</vt:lpstr>
      <vt:lpstr>2.3 Reconstruction of Germany after  Hitler gained power</vt:lpstr>
      <vt:lpstr>Slide 24</vt:lpstr>
      <vt:lpstr>Slide 25</vt:lpstr>
      <vt:lpstr>3.NAZI’s IDEOLOGY</vt:lpstr>
      <vt:lpstr>Slide 27</vt:lpstr>
      <vt:lpstr>3.1Establishment of Racial State</vt:lpstr>
      <vt:lpstr>Slide 29</vt:lpstr>
      <vt:lpstr>4.Youth in Nazi Germany</vt:lpstr>
      <vt:lpstr>Slide 31</vt:lpstr>
      <vt:lpstr>Slide 32</vt:lpstr>
      <vt:lpstr>Slide 33</vt:lpstr>
      <vt:lpstr>Art of propaganda(providing  information to public)</vt:lpstr>
      <vt:lpstr>Question Answers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NAZISM AND RISE OF HITLER</dc:title>
  <cp:lastModifiedBy>Administrator</cp:lastModifiedBy>
  <cp:revision>2</cp:revision>
  <dcterms:created xsi:type="dcterms:W3CDTF">2020-10-06T05:17:18Z</dcterms:created>
  <dcterms:modified xsi:type="dcterms:W3CDTF">2020-10-09T04:48:58Z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2018-01-19T00:00:00Z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2020-10-06T00:00:00Z</vt:filetime>
  </property>
</Properties>
</file>